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33B"/>
    <a:srgbClr val="699CD3"/>
    <a:srgbClr val="FCFCFC"/>
    <a:srgbClr val="0D6AA5"/>
    <a:srgbClr val="0F70B7"/>
    <a:srgbClr val="000000"/>
    <a:srgbClr val="FFFFFF"/>
    <a:srgbClr val="898989"/>
    <a:srgbClr val="273478"/>
    <a:srgbClr val="658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6" d="100"/>
          <a:sy n="36" d="100"/>
        </p:scale>
        <p:origin x="197" y="-2918"/>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33249320370072E-2"/>
          <c:y val="0.10381337912986588"/>
          <c:w val="0.84162948381452318"/>
          <c:h val="0.74125400991542723"/>
        </c:manualLayout>
      </c:layout>
      <c:scatterChart>
        <c:scatterStyle val="lineMarker"/>
        <c:varyColors val="0"/>
        <c:ser>
          <c:idx val="0"/>
          <c:order val="0"/>
          <c:spPr>
            <a:ln w="41275" cap="rnd">
              <a:solidFill>
                <a:schemeClr val="accent1"/>
              </a:solidFill>
              <a:round/>
            </a:ln>
            <a:effectLst/>
          </c:spPr>
          <c:marker>
            <c:symbol val="none"/>
          </c:marker>
          <c:xVal>
            <c:numRef>
              <c:f>Hoja1!$C$4:$C$6</c:f>
              <c:numCache>
                <c:formatCode>General</c:formatCode>
                <c:ptCount val="3"/>
                <c:pt idx="0">
                  <c:v>2</c:v>
                </c:pt>
                <c:pt idx="1">
                  <c:v>4</c:v>
                </c:pt>
                <c:pt idx="2">
                  <c:v>6</c:v>
                </c:pt>
              </c:numCache>
            </c:numRef>
          </c:xVal>
          <c:yVal>
            <c:numRef>
              <c:f>Hoja1!$D$4:$D$6</c:f>
              <c:numCache>
                <c:formatCode>General</c:formatCode>
                <c:ptCount val="3"/>
                <c:pt idx="0">
                  <c:v>5</c:v>
                </c:pt>
                <c:pt idx="1">
                  <c:v>10</c:v>
                </c:pt>
                <c:pt idx="2">
                  <c:v>15</c:v>
                </c:pt>
              </c:numCache>
            </c:numRef>
          </c:yVal>
          <c:smooth val="0"/>
          <c:extLst xmlns:c16r2="http://schemas.microsoft.com/office/drawing/2015/06/chart">
            <c:ext xmlns:c16="http://schemas.microsoft.com/office/drawing/2014/chart" uri="{C3380CC4-5D6E-409C-BE32-E72D297353CC}">
              <c16:uniqueId val="{00000000-643F-4172-9DF9-73BF9BF6165E}"/>
            </c:ext>
          </c:extLst>
        </c:ser>
        <c:dLbls>
          <c:showLegendKey val="0"/>
          <c:showVal val="0"/>
          <c:showCatName val="0"/>
          <c:showSerName val="0"/>
          <c:showPercent val="0"/>
          <c:showBubbleSize val="0"/>
        </c:dLbls>
        <c:axId val="399632728"/>
        <c:axId val="399634296"/>
      </c:scatterChart>
      <c:valAx>
        <c:axId val="399632728"/>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399634296"/>
        <c:crosses val="autoZero"/>
        <c:crossBetween val="midCat"/>
      </c:valAx>
      <c:valAx>
        <c:axId val="399634296"/>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399632728"/>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39829079162337E-2"/>
          <c:y val="8.9965380002180781E-2"/>
          <c:w val="0.84162948381452318"/>
          <c:h val="0.74125400991542723"/>
        </c:manualLayout>
      </c:layout>
      <c:scatterChart>
        <c:scatterStyle val="lineMarker"/>
        <c:varyColors val="0"/>
        <c:ser>
          <c:idx val="0"/>
          <c:order val="0"/>
          <c:spPr>
            <a:ln w="41275" cap="rnd">
              <a:solidFill>
                <a:schemeClr val="accent1"/>
              </a:solidFill>
              <a:round/>
            </a:ln>
            <a:effectLst/>
          </c:spPr>
          <c:marker>
            <c:symbol val="none"/>
          </c:marker>
          <c:xVal>
            <c:numRef>
              <c:f>Hoja1!$C$4:$C$6</c:f>
              <c:numCache>
                <c:formatCode>General</c:formatCode>
                <c:ptCount val="3"/>
                <c:pt idx="0">
                  <c:v>2</c:v>
                </c:pt>
                <c:pt idx="1">
                  <c:v>4</c:v>
                </c:pt>
                <c:pt idx="2">
                  <c:v>6</c:v>
                </c:pt>
              </c:numCache>
            </c:numRef>
          </c:xVal>
          <c:yVal>
            <c:numRef>
              <c:f>Hoja1!$D$4:$D$6</c:f>
              <c:numCache>
                <c:formatCode>General</c:formatCode>
                <c:ptCount val="3"/>
                <c:pt idx="0">
                  <c:v>5</c:v>
                </c:pt>
                <c:pt idx="1">
                  <c:v>10</c:v>
                </c:pt>
                <c:pt idx="2">
                  <c:v>15</c:v>
                </c:pt>
              </c:numCache>
            </c:numRef>
          </c:yVal>
          <c:smooth val="0"/>
          <c:extLst xmlns:c16r2="http://schemas.microsoft.com/office/drawing/2015/06/chart">
            <c:ext xmlns:c16="http://schemas.microsoft.com/office/drawing/2014/chart" uri="{C3380CC4-5D6E-409C-BE32-E72D297353CC}">
              <c16:uniqueId val="{00000000-FAC1-4F61-BCF9-2004B9509C1F}"/>
            </c:ext>
          </c:extLst>
        </c:ser>
        <c:dLbls>
          <c:showLegendKey val="0"/>
          <c:showVal val="0"/>
          <c:showCatName val="0"/>
          <c:showSerName val="0"/>
          <c:showPercent val="0"/>
          <c:showBubbleSize val="0"/>
        </c:dLbls>
        <c:axId val="399633904"/>
        <c:axId val="399635080"/>
      </c:scatterChart>
      <c:valAx>
        <c:axId val="399633904"/>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399635080"/>
        <c:crosses val="autoZero"/>
        <c:crossBetween val="midCat"/>
      </c:valAx>
      <c:valAx>
        <c:axId val="399635080"/>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399633904"/>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7DE717-5358-4CD8-A746-952B9C146040}"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356483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7DE717-5358-4CD8-A746-952B9C146040}"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208264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7DE717-5358-4CD8-A746-952B9C146040}"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49744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7DE717-5358-4CD8-A746-952B9C146040}"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194087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C7DE717-5358-4CD8-A746-952B9C146040}"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248133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7DE717-5358-4CD8-A746-952B9C146040}" type="datetimeFigureOut">
              <a:rPr lang="es-AR" smtClean="0"/>
              <a:t>21/8/2024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296610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7DE717-5358-4CD8-A746-952B9C146040}" type="datetimeFigureOut">
              <a:rPr lang="es-AR" smtClean="0"/>
              <a:t>21/8/2024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308468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7DE717-5358-4CD8-A746-952B9C146040}" type="datetimeFigureOut">
              <a:rPr lang="es-AR" smtClean="0"/>
              <a:t>21/8/2024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84000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E717-5358-4CD8-A746-952B9C146040}" type="datetimeFigureOut">
              <a:rPr lang="es-AR" smtClean="0"/>
              <a:t>21/8/2024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413486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7DE717-5358-4CD8-A746-952B9C146040}" type="datetimeFigureOut">
              <a:rPr lang="es-AR" smtClean="0"/>
              <a:t>21/8/2024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141196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7DE717-5358-4CD8-A746-952B9C146040}" type="datetimeFigureOut">
              <a:rPr lang="es-AR" smtClean="0"/>
              <a:t>21/8/2024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63B39B5-0804-4F58-9789-7CADD3FC62A3}" type="slidenum">
              <a:rPr lang="es-AR" smtClean="0"/>
              <a:t>‹Nº›</a:t>
            </a:fld>
            <a:endParaRPr lang="es-AR"/>
          </a:p>
        </p:txBody>
      </p:sp>
    </p:spTree>
    <p:extLst>
      <p:ext uri="{BB962C8B-B14F-4D97-AF65-F5344CB8AC3E}">
        <p14:creationId xmlns:p14="http://schemas.microsoft.com/office/powerpoint/2010/main" val="263827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0C7DE717-5358-4CD8-A746-952B9C146040}" type="datetimeFigureOut">
              <a:rPr lang="es-AR" smtClean="0"/>
              <a:t>21/8/2024</a:t>
            </a:fld>
            <a:endParaRPr lang="es-A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63B39B5-0804-4F58-9789-7CADD3FC62A3}" type="slidenum">
              <a:rPr lang="es-AR" smtClean="0"/>
              <a:t>‹Nº›</a:t>
            </a:fld>
            <a:endParaRPr lang="es-AR"/>
          </a:p>
        </p:txBody>
      </p:sp>
    </p:spTree>
    <p:extLst>
      <p:ext uri="{BB962C8B-B14F-4D97-AF65-F5344CB8AC3E}">
        <p14:creationId xmlns:p14="http://schemas.microsoft.com/office/powerpoint/2010/main" val="1138597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mailto:reservas@hotelcolonialsannicola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D4F04AC-D128-D691-4DA0-6BEE8E071926}"/>
              </a:ext>
            </a:extLst>
          </p:cNvPr>
          <p:cNvSpPr txBox="1"/>
          <p:nvPr/>
        </p:nvSpPr>
        <p:spPr>
          <a:xfrm>
            <a:off x="1623935" y="10208133"/>
            <a:ext cx="12655884" cy="923330"/>
          </a:xfrm>
          <a:prstGeom prst="rect">
            <a:avLst/>
          </a:prstGeom>
          <a:solidFill>
            <a:srgbClr val="0D6AA5"/>
          </a:solidFill>
        </p:spPr>
        <p:txBody>
          <a:bodyPr wrap="square" rtlCol="0">
            <a:spAutoFit/>
          </a:bodyPr>
          <a:lstStyle/>
          <a:p>
            <a:pPr algn="ctr"/>
            <a:r>
              <a:rPr lang="es-AR" sz="5400" dirty="0">
                <a:solidFill>
                  <a:schemeClr val="bg1"/>
                </a:solidFill>
              </a:rPr>
              <a:t> INTRODUCCIÓN (54 point </a:t>
            </a:r>
            <a:r>
              <a:rPr lang="es-AR" sz="5400" dirty="0" err="1">
                <a:solidFill>
                  <a:schemeClr val="bg1"/>
                </a:solidFill>
              </a:rPr>
              <a:t>font</a:t>
            </a:r>
            <a:r>
              <a:rPr lang="es-AR" sz="5400" dirty="0">
                <a:solidFill>
                  <a:schemeClr val="bg1"/>
                </a:solidFill>
              </a:rPr>
              <a:t>, </a:t>
            </a:r>
            <a:r>
              <a:rPr lang="es-AR" sz="5400" dirty="0" err="1">
                <a:solidFill>
                  <a:schemeClr val="bg1"/>
                </a:solidFill>
              </a:rPr>
              <a:t>bold</a:t>
            </a:r>
            <a:r>
              <a:rPr lang="es-AR" sz="5400" dirty="0">
                <a:solidFill>
                  <a:schemeClr val="bg1"/>
                </a:solidFill>
              </a:rPr>
              <a:t> </a:t>
            </a:r>
            <a:r>
              <a:rPr lang="es-AR" sz="5400" dirty="0" err="1">
                <a:solidFill>
                  <a:schemeClr val="bg1"/>
                </a:solidFill>
              </a:rPr>
              <a:t>letters</a:t>
            </a:r>
            <a:r>
              <a:rPr lang="es-AR" sz="5400" dirty="0">
                <a:solidFill>
                  <a:schemeClr val="bg1"/>
                </a:solidFill>
              </a:rPr>
              <a:t>)</a:t>
            </a:r>
            <a:endParaRPr lang="es-AR" sz="4800" dirty="0">
              <a:solidFill>
                <a:schemeClr val="bg1"/>
              </a:solidFill>
            </a:endParaRPr>
          </a:p>
        </p:txBody>
      </p:sp>
      <p:sp>
        <p:nvSpPr>
          <p:cNvPr id="3" name="CuadroTexto 2">
            <a:extLst>
              <a:ext uri="{FF2B5EF4-FFF2-40B4-BE49-F238E27FC236}">
                <a16:creationId xmlns:a16="http://schemas.microsoft.com/office/drawing/2014/main" xmlns="" id="{123642CD-90A6-F68D-206F-0D572F263950}"/>
              </a:ext>
            </a:extLst>
          </p:cNvPr>
          <p:cNvSpPr txBox="1"/>
          <p:nvPr/>
        </p:nvSpPr>
        <p:spPr>
          <a:xfrm>
            <a:off x="4016810" y="5407082"/>
            <a:ext cx="26060400" cy="4909036"/>
          </a:xfrm>
          <a:prstGeom prst="rect">
            <a:avLst/>
          </a:prstGeom>
          <a:noFill/>
        </p:spPr>
        <p:txBody>
          <a:bodyPr wrap="square" rtlCol="0">
            <a:spAutoFit/>
          </a:bodyPr>
          <a:lstStyle/>
          <a:p>
            <a:pPr algn="ctr"/>
            <a:endParaRPr lang="es-AR" sz="600" dirty="0">
              <a:latin typeface="Times New Roman" panose="02020603050405020304" pitchFamily="18" charset="0"/>
              <a:cs typeface="Times New Roman" panose="02020603050405020304" pitchFamily="18" charset="0"/>
            </a:endParaRPr>
          </a:p>
          <a:p>
            <a:pPr algn="ctr">
              <a:spcAft>
                <a:spcPts val="600"/>
              </a:spcAft>
            </a:pPr>
            <a:r>
              <a:rPr lang="es-AR" sz="8000" b="1" dirty="0">
                <a:latin typeface="Times New Roman" panose="02020603050405020304" pitchFamily="18" charset="0"/>
                <a:cs typeface="Times New Roman" panose="02020603050405020304" pitchFamily="18" charset="0"/>
              </a:rPr>
              <a:t>Título del Trabajo presentado en </a:t>
            </a:r>
            <a:r>
              <a:rPr lang="es-AR" sz="8000" b="1" dirty="0" err="1">
                <a:latin typeface="Times New Roman" panose="02020603050405020304" pitchFamily="18" charset="0"/>
                <a:cs typeface="Times New Roman" panose="02020603050405020304" pitchFamily="18" charset="0"/>
              </a:rPr>
              <a:t>Argencon</a:t>
            </a:r>
            <a:r>
              <a:rPr lang="es-AR" sz="8000" b="1" dirty="0">
                <a:latin typeface="Times New Roman" panose="02020603050405020304" pitchFamily="18" charset="0"/>
                <a:cs typeface="Times New Roman" panose="02020603050405020304" pitchFamily="18" charset="0"/>
              </a:rPr>
              <a:t> 2024 (80 point </a:t>
            </a:r>
            <a:r>
              <a:rPr lang="es-AR" sz="8000" b="1" dirty="0" err="1">
                <a:latin typeface="Times New Roman" panose="02020603050405020304" pitchFamily="18" charset="0"/>
                <a:cs typeface="Times New Roman" panose="02020603050405020304" pitchFamily="18" charset="0"/>
              </a:rPr>
              <a:t>font</a:t>
            </a:r>
            <a:r>
              <a:rPr lang="es-AR" sz="8000" b="1" dirty="0">
                <a:latin typeface="Times New Roman" panose="02020603050405020304" pitchFamily="18" charset="0"/>
                <a:cs typeface="Times New Roman" panose="02020603050405020304" pitchFamily="18" charset="0"/>
              </a:rPr>
              <a:t>, </a:t>
            </a:r>
            <a:r>
              <a:rPr lang="es-AR" sz="8000" b="1" dirty="0" err="1">
                <a:latin typeface="Times New Roman" panose="02020603050405020304" pitchFamily="18" charset="0"/>
                <a:cs typeface="Times New Roman" panose="02020603050405020304" pitchFamily="18" charset="0"/>
              </a:rPr>
              <a:t>bold</a:t>
            </a:r>
            <a:r>
              <a:rPr lang="es-AR" sz="8000" b="1" dirty="0">
                <a:latin typeface="Times New Roman" panose="02020603050405020304" pitchFamily="18" charset="0"/>
                <a:cs typeface="Times New Roman" panose="02020603050405020304" pitchFamily="18" charset="0"/>
              </a:rPr>
              <a:t> </a:t>
            </a:r>
            <a:r>
              <a:rPr lang="es-AR" sz="8000" b="1" dirty="0" err="1">
                <a:latin typeface="Times New Roman" panose="02020603050405020304" pitchFamily="18" charset="0"/>
                <a:cs typeface="Times New Roman" panose="02020603050405020304" pitchFamily="18" charset="0"/>
              </a:rPr>
              <a:t>letters</a:t>
            </a:r>
            <a:r>
              <a:rPr lang="es-AR" sz="8000" b="1" dirty="0">
                <a:latin typeface="Times New Roman" panose="02020603050405020304" pitchFamily="18" charset="0"/>
                <a:cs typeface="Times New Roman" panose="02020603050405020304" pitchFamily="18" charset="0"/>
              </a:rPr>
              <a:t>)</a:t>
            </a:r>
          </a:p>
          <a:p>
            <a:pPr algn="ctr">
              <a:spcBef>
                <a:spcPts val="600"/>
              </a:spcBef>
            </a:pPr>
            <a:r>
              <a:rPr lang="es-AR" sz="4400" b="1" dirty="0">
                <a:latin typeface="Times New Roman" panose="02020603050405020304" pitchFamily="18" charset="0"/>
                <a:cs typeface="Times New Roman" panose="02020603050405020304" pitchFamily="18" charset="0"/>
              </a:rPr>
              <a:t>Nombre de los </a:t>
            </a:r>
            <a:r>
              <a:rPr lang="es-AR" sz="4400" b="1" u="sng" dirty="0">
                <a:latin typeface="Times New Roman" panose="02020603050405020304" pitchFamily="18" charset="0"/>
                <a:cs typeface="Times New Roman" panose="02020603050405020304" pitchFamily="18" charset="0"/>
              </a:rPr>
              <a:t>Autores</a:t>
            </a:r>
            <a:r>
              <a:rPr lang="es-AR" sz="4400" b="1" dirty="0">
                <a:latin typeface="Times New Roman" panose="02020603050405020304" pitchFamily="18" charset="0"/>
                <a:cs typeface="Times New Roman" panose="02020603050405020304" pitchFamily="18" charset="0"/>
              </a:rPr>
              <a:t> (44 point </a:t>
            </a:r>
            <a:r>
              <a:rPr lang="es-AR" sz="4400" b="1" dirty="0" err="1">
                <a:latin typeface="Times New Roman" panose="02020603050405020304" pitchFamily="18" charset="0"/>
                <a:cs typeface="Times New Roman" panose="02020603050405020304" pitchFamily="18" charset="0"/>
              </a:rPr>
              <a:t>font</a:t>
            </a:r>
            <a:r>
              <a:rPr lang="es-AR" sz="4400" b="1" dirty="0">
                <a:latin typeface="Times New Roman" panose="02020603050405020304" pitchFamily="18" charset="0"/>
                <a:cs typeface="Times New Roman" panose="02020603050405020304" pitchFamily="18" charset="0"/>
              </a:rPr>
              <a:t>, </a:t>
            </a:r>
            <a:r>
              <a:rPr lang="es-AR" sz="4400" b="1" dirty="0" err="1">
                <a:latin typeface="Times New Roman" panose="02020603050405020304" pitchFamily="18" charset="0"/>
                <a:cs typeface="Times New Roman" panose="02020603050405020304" pitchFamily="18" charset="0"/>
              </a:rPr>
              <a:t>bold</a:t>
            </a:r>
            <a:r>
              <a:rPr lang="es-AR" sz="4400" b="1" dirty="0">
                <a:latin typeface="Times New Roman" panose="02020603050405020304" pitchFamily="18" charset="0"/>
                <a:cs typeface="Times New Roman" panose="02020603050405020304" pitchFamily="18" charset="0"/>
              </a:rPr>
              <a:t> </a:t>
            </a:r>
            <a:r>
              <a:rPr lang="es-AR" sz="4400" b="1" dirty="0" err="1">
                <a:latin typeface="Times New Roman" panose="02020603050405020304" pitchFamily="18" charset="0"/>
                <a:cs typeface="Times New Roman" panose="02020603050405020304" pitchFamily="18" charset="0"/>
              </a:rPr>
              <a:t>letters</a:t>
            </a:r>
            <a:r>
              <a:rPr lang="es-AR" sz="4400" b="1" dirty="0">
                <a:latin typeface="Times New Roman" panose="02020603050405020304" pitchFamily="18" charset="0"/>
                <a:cs typeface="Times New Roman" panose="02020603050405020304" pitchFamily="18" charset="0"/>
              </a:rPr>
              <a:t>, </a:t>
            </a:r>
            <a:r>
              <a:rPr lang="es-AR" sz="4400" b="1" dirty="0" err="1">
                <a:latin typeface="Times New Roman" panose="02020603050405020304" pitchFamily="18" charset="0"/>
                <a:cs typeface="Times New Roman" panose="02020603050405020304" pitchFamily="18" charset="0"/>
              </a:rPr>
              <a:t>one</a:t>
            </a:r>
            <a:r>
              <a:rPr lang="es-AR" sz="4400" b="1" dirty="0">
                <a:latin typeface="Times New Roman" panose="02020603050405020304" pitchFamily="18" charset="0"/>
                <a:cs typeface="Times New Roman" panose="02020603050405020304" pitchFamily="18" charset="0"/>
              </a:rPr>
              <a:t> line only)</a:t>
            </a:r>
            <a:r>
              <a:rPr lang="es-AR" sz="4400" i="1" dirty="0">
                <a:latin typeface="Times New Roman" panose="02020603050405020304" pitchFamily="18" charset="0"/>
                <a:cs typeface="Times New Roman" panose="02020603050405020304" pitchFamily="18" charset="0"/>
              </a:rPr>
              <a:t> </a:t>
            </a:r>
          </a:p>
          <a:p>
            <a:pPr algn="ctr"/>
            <a:r>
              <a:rPr lang="es-AR" sz="4400" dirty="0">
                <a:latin typeface="Times New Roman" panose="02020603050405020304" pitchFamily="18" charset="0"/>
                <a:cs typeface="Times New Roman" panose="02020603050405020304" pitchFamily="18" charset="0"/>
              </a:rPr>
              <a:t>Filiación Institucional (44 point </a:t>
            </a:r>
            <a:r>
              <a:rPr lang="es-AR" sz="4400" dirty="0" err="1">
                <a:latin typeface="Times New Roman" panose="02020603050405020304" pitchFamily="18" charset="0"/>
                <a:cs typeface="Times New Roman" panose="02020603050405020304" pitchFamily="18" charset="0"/>
              </a:rPr>
              <a:t>font</a:t>
            </a:r>
            <a:r>
              <a:rPr lang="es-AR" sz="4400" dirty="0">
                <a:latin typeface="Times New Roman" panose="02020603050405020304" pitchFamily="18" charset="0"/>
                <a:cs typeface="Times New Roman" panose="02020603050405020304" pitchFamily="18" charset="0"/>
              </a:rPr>
              <a:t>, </a:t>
            </a:r>
            <a:r>
              <a:rPr lang="es-AR" sz="4400" dirty="0" err="1">
                <a:latin typeface="Times New Roman" panose="02020603050405020304" pitchFamily="18" charset="0"/>
                <a:cs typeface="Times New Roman" panose="02020603050405020304" pitchFamily="18" charset="0"/>
              </a:rPr>
              <a:t>one</a:t>
            </a:r>
            <a:r>
              <a:rPr lang="es-AR" sz="4400" dirty="0">
                <a:latin typeface="Times New Roman" panose="02020603050405020304" pitchFamily="18" charset="0"/>
                <a:cs typeface="Times New Roman" panose="02020603050405020304" pitchFamily="18" charset="0"/>
              </a:rPr>
              <a:t> line only)</a:t>
            </a:r>
          </a:p>
          <a:p>
            <a:pPr algn="ctr"/>
            <a:endParaRPr lang="es-AR" sz="44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29089BCB-16F4-EEA6-88C4-8252BE5566D9}"/>
              </a:ext>
            </a:extLst>
          </p:cNvPr>
          <p:cNvSpPr txBox="1"/>
          <p:nvPr/>
        </p:nvSpPr>
        <p:spPr>
          <a:xfrm>
            <a:off x="571552" y="11449676"/>
            <a:ext cx="14779093" cy="10029911"/>
          </a:xfrm>
          <a:prstGeom prst="rect">
            <a:avLst/>
          </a:prstGeom>
          <a:noFill/>
          <a:ln>
            <a:noFill/>
          </a:ln>
        </p:spPr>
        <p:txBody>
          <a:bodyPr wrap="square" rtlCol="0">
            <a:noAutofit/>
          </a:bodyPr>
          <a:lstStyle/>
          <a:p>
            <a:pPr algn="just">
              <a:spcAft>
                <a:spcPts val="1200"/>
              </a:spcAft>
            </a:pPr>
            <a:r>
              <a:rPr lang="es-AR" sz="3500" dirty="0">
                <a:latin typeface="Times New Roman" panose="02020603050405020304" pitchFamily="18" charset="0"/>
                <a:cs typeface="Times New Roman" panose="02020603050405020304" pitchFamily="18" charset="0"/>
              </a:rPr>
              <a:t>Esta es la planilla para la presentación de posters en el VII IEEE Congreso Bienal ARGENCON 2024. Utilice este documento para armar su póster en el que podrá escribir su propio texto (35 point </a:t>
            </a:r>
            <a:r>
              <a:rPr lang="es-AR" sz="3500" dirty="0" err="1">
                <a:latin typeface="Times New Roman" panose="02020603050405020304" pitchFamily="18" charset="0"/>
                <a:cs typeface="Times New Roman" panose="02020603050405020304" pitchFamily="18" charset="0"/>
              </a:rPr>
              <a:t>font</a:t>
            </a:r>
            <a:r>
              <a:rPr lang="es-AR" sz="3500" dirty="0">
                <a:latin typeface="Times New Roman" panose="02020603050405020304" pitchFamily="18" charset="0"/>
                <a:cs typeface="Times New Roman" panose="02020603050405020304" pitchFamily="18" charset="0"/>
              </a:rPr>
              <a:t>, single-</a:t>
            </a:r>
            <a:r>
              <a:rPr lang="es-AR" sz="3500" dirty="0" err="1">
                <a:latin typeface="Times New Roman" panose="02020603050405020304" pitchFamily="18" charset="0"/>
                <a:cs typeface="Times New Roman" panose="02020603050405020304" pitchFamily="18" charset="0"/>
              </a:rPr>
              <a:t>spaced</a:t>
            </a:r>
            <a:r>
              <a:rPr lang="es-AR" sz="3500" dirty="0">
                <a:latin typeface="Times New Roman" panose="02020603050405020304" pitchFamily="18" charset="0"/>
                <a:cs typeface="Times New Roman" panose="02020603050405020304" pitchFamily="18" charset="0"/>
              </a:rPr>
              <a:t>) y pegar figuras. </a:t>
            </a:r>
          </a:p>
          <a:p>
            <a:pPr algn="just">
              <a:spcAft>
                <a:spcPts val="1200"/>
              </a:spcAft>
            </a:pPr>
            <a:r>
              <a:rPr lang="es-AR" sz="3500" dirty="0" smtClean="0">
                <a:latin typeface="Times New Roman" panose="02020603050405020304" pitchFamily="18" charset="0"/>
                <a:cs typeface="Times New Roman" panose="02020603050405020304" pitchFamily="18" charset="0"/>
              </a:rPr>
              <a:t>El </a:t>
            </a:r>
            <a:r>
              <a:rPr lang="es-AR" sz="3500" dirty="0">
                <a:latin typeface="Times New Roman" panose="02020603050405020304" pitchFamily="18" charset="0"/>
                <a:cs typeface="Times New Roman" panose="02020603050405020304" pitchFamily="18" charset="0"/>
              </a:rPr>
              <a:t>tamaño y número de secciones puede modificarse según lo requiera.</a:t>
            </a:r>
          </a:p>
          <a:p>
            <a:pPr algn="just">
              <a:spcAft>
                <a:spcPts val="1200"/>
              </a:spcAft>
            </a:pPr>
            <a:r>
              <a:rPr lang="es-ES" sz="3500" dirty="0">
                <a:latin typeface="Times New Roman" panose="02020603050405020304" pitchFamily="18" charset="0"/>
                <a:cs typeface="Times New Roman" panose="02020603050405020304" pitchFamily="18" charset="0"/>
              </a:rPr>
              <a:t>El póster deberá ser presentado en formato impreso de un tamaño de 1.20 x 0.90.</a:t>
            </a:r>
          </a:p>
          <a:p>
            <a:pPr algn="just">
              <a:spcAft>
                <a:spcPts val="1200"/>
              </a:spcAft>
            </a:pPr>
            <a:r>
              <a:rPr lang="es-ES" sz="3500" dirty="0">
                <a:latin typeface="Times New Roman" panose="02020603050405020304" pitchFamily="18" charset="0"/>
                <a:cs typeface="Times New Roman" panose="02020603050405020304" pitchFamily="18" charset="0"/>
              </a:rPr>
              <a:t>Se recomienda que el Poster incluya los siguientes elementos:</a:t>
            </a:r>
          </a:p>
          <a:p>
            <a:pPr algn="just">
              <a:spcAft>
                <a:spcPts val="1200"/>
              </a:spcAft>
            </a:pPr>
            <a:r>
              <a:rPr lang="es-ES" sz="3500" dirty="0">
                <a:latin typeface="Times New Roman" panose="02020603050405020304" pitchFamily="18" charset="0"/>
                <a:cs typeface="Times New Roman" panose="02020603050405020304" pitchFamily="18" charset="0"/>
              </a:rPr>
              <a:t>• Título del trabajo.</a:t>
            </a:r>
          </a:p>
          <a:p>
            <a:pPr algn="just">
              <a:spcAft>
                <a:spcPts val="1200"/>
              </a:spcAft>
            </a:pPr>
            <a:r>
              <a:rPr lang="es-ES" sz="3500" dirty="0">
                <a:latin typeface="Times New Roman" panose="02020603050405020304" pitchFamily="18" charset="0"/>
                <a:cs typeface="Times New Roman" panose="02020603050405020304" pitchFamily="18" charset="0"/>
              </a:rPr>
              <a:t>• Apellidos y nombres de los autores.</a:t>
            </a:r>
          </a:p>
          <a:p>
            <a:pPr algn="just">
              <a:spcAft>
                <a:spcPts val="1200"/>
              </a:spcAft>
            </a:pPr>
            <a:r>
              <a:rPr lang="es-ES" sz="3500" dirty="0">
                <a:latin typeface="Times New Roman" panose="02020603050405020304" pitchFamily="18" charset="0"/>
                <a:cs typeface="Times New Roman" panose="02020603050405020304" pitchFamily="18" charset="0"/>
              </a:rPr>
              <a:t>• Filiación institucional.</a:t>
            </a:r>
          </a:p>
          <a:p>
            <a:pPr algn="just">
              <a:spcAft>
                <a:spcPts val="1200"/>
              </a:spcAft>
            </a:pPr>
            <a:r>
              <a:rPr lang="es-ES" sz="3500" dirty="0">
                <a:latin typeface="Times New Roman" panose="02020603050405020304" pitchFamily="18" charset="0"/>
                <a:cs typeface="Times New Roman" panose="02020603050405020304" pitchFamily="18" charset="0"/>
              </a:rPr>
              <a:t>• Introducción.</a:t>
            </a:r>
          </a:p>
          <a:p>
            <a:pPr algn="just">
              <a:spcAft>
                <a:spcPts val="1200"/>
              </a:spcAft>
            </a:pPr>
            <a:r>
              <a:rPr lang="es-ES" sz="3500" dirty="0">
                <a:latin typeface="Times New Roman" panose="02020603050405020304" pitchFamily="18" charset="0"/>
                <a:cs typeface="Times New Roman" panose="02020603050405020304" pitchFamily="18" charset="0"/>
              </a:rPr>
              <a:t>• Materiales y Métodos.</a:t>
            </a:r>
          </a:p>
          <a:p>
            <a:pPr algn="just">
              <a:spcAft>
                <a:spcPts val="1200"/>
              </a:spcAft>
            </a:pPr>
            <a:r>
              <a:rPr lang="es-ES" sz="3500" dirty="0">
                <a:latin typeface="Times New Roman" panose="02020603050405020304" pitchFamily="18" charset="0"/>
                <a:cs typeface="Times New Roman" panose="02020603050405020304" pitchFamily="18" charset="0"/>
              </a:rPr>
              <a:t>• Resultados.</a:t>
            </a:r>
          </a:p>
          <a:p>
            <a:pPr algn="just">
              <a:spcAft>
                <a:spcPts val="1200"/>
              </a:spcAft>
            </a:pPr>
            <a:r>
              <a:rPr lang="es-ES" sz="3500" dirty="0">
                <a:latin typeface="Times New Roman" panose="02020603050405020304" pitchFamily="18" charset="0"/>
                <a:cs typeface="Times New Roman" panose="02020603050405020304" pitchFamily="18" charset="0"/>
              </a:rPr>
              <a:t>• Conclusiones.</a:t>
            </a:r>
          </a:p>
          <a:p>
            <a:pPr algn="just">
              <a:spcAft>
                <a:spcPts val="1200"/>
              </a:spcAft>
            </a:pPr>
            <a:r>
              <a:rPr lang="es-ES" sz="3500" dirty="0">
                <a:latin typeface="Times New Roman" panose="02020603050405020304" pitchFamily="18" charset="0"/>
                <a:cs typeface="Times New Roman" panose="02020603050405020304" pitchFamily="18" charset="0"/>
              </a:rPr>
              <a:t>• Agradecimientos (optativo).</a:t>
            </a:r>
          </a:p>
          <a:p>
            <a:pPr algn="just">
              <a:spcAft>
                <a:spcPts val="1200"/>
              </a:spcAft>
            </a:pPr>
            <a:r>
              <a:rPr lang="es-ES" sz="3500" dirty="0">
                <a:latin typeface="Times New Roman" panose="02020603050405020304" pitchFamily="18" charset="0"/>
                <a:cs typeface="Times New Roman" panose="02020603050405020304" pitchFamily="18" charset="0"/>
              </a:rPr>
              <a:t>• Referencias (optativo).</a:t>
            </a:r>
            <a:endParaRPr lang="es-AR" sz="35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xmlns="" id="{3CE0E0B0-77DE-EC0F-50D2-1A170C303E3A}"/>
              </a:ext>
            </a:extLst>
          </p:cNvPr>
          <p:cNvSpPr txBox="1"/>
          <p:nvPr/>
        </p:nvSpPr>
        <p:spPr>
          <a:xfrm>
            <a:off x="4101772" y="21718271"/>
            <a:ext cx="7700210" cy="923330"/>
          </a:xfrm>
          <a:prstGeom prst="rect">
            <a:avLst/>
          </a:prstGeom>
          <a:solidFill>
            <a:srgbClr val="0D6AA5"/>
          </a:solidFill>
          <a:ln>
            <a:noFill/>
          </a:ln>
        </p:spPr>
        <p:txBody>
          <a:bodyPr wrap="square" rtlCol="0">
            <a:spAutoFit/>
          </a:bodyPr>
          <a:lstStyle/>
          <a:p>
            <a:pPr algn="ctr"/>
            <a:r>
              <a:rPr lang="es-AR" sz="5400" dirty="0">
                <a:solidFill>
                  <a:schemeClr val="bg1"/>
                </a:solidFill>
              </a:rPr>
              <a:t>MATERIALES Y MÉTODOS </a:t>
            </a:r>
            <a:endParaRPr lang="es-AR" sz="4800" dirty="0">
              <a:solidFill>
                <a:schemeClr val="bg1"/>
              </a:solidFill>
            </a:endParaRPr>
          </a:p>
        </p:txBody>
      </p:sp>
      <p:sp>
        <p:nvSpPr>
          <p:cNvPr id="10" name="CuadroTexto 9">
            <a:extLst>
              <a:ext uri="{FF2B5EF4-FFF2-40B4-BE49-F238E27FC236}">
                <a16:creationId xmlns:a16="http://schemas.microsoft.com/office/drawing/2014/main" xmlns="" id="{B9261BD6-B52E-8A33-5DF7-EB6252FCB08D}"/>
              </a:ext>
            </a:extLst>
          </p:cNvPr>
          <p:cNvSpPr txBox="1"/>
          <p:nvPr/>
        </p:nvSpPr>
        <p:spPr>
          <a:xfrm>
            <a:off x="21739683" y="26338548"/>
            <a:ext cx="4860000" cy="923330"/>
          </a:xfrm>
          <a:prstGeom prst="rect">
            <a:avLst/>
          </a:prstGeom>
          <a:solidFill>
            <a:srgbClr val="0D6AA5"/>
          </a:solidFill>
        </p:spPr>
        <p:txBody>
          <a:bodyPr wrap="square" rtlCol="0">
            <a:spAutoFit/>
          </a:bodyPr>
          <a:lstStyle/>
          <a:p>
            <a:pPr algn="ctr"/>
            <a:r>
              <a:rPr lang="es-AR" sz="5400" dirty="0">
                <a:solidFill>
                  <a:schemeClr val="bg1"/>
                </a:solidFill>
              </a:rPr>
              <a:t>CONCLUSIONES</a:t>
            </a:r>
            <a:endParaRPr lang="es-AR" sz="4800" dirty="0">
              <a:solidFill>
                <a:schemeClr val="bg1"/>
              </a:solidFill>
            </a:endParaRPr>
          </a:p>
        </p:txBody>
      </p:sp>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xmlns="" id="{A4BAD20A-3658-4F61-B023-C5227431CD04}"/>
                  </a:ext>
                </a:extLst>
              </p:cNvPr>
              <p:cNvSpPr txBox="1"/>
              <p:nvPr/>
            </p:nvSpPr>
            <p:spPr>
              <a:xfrm>
                <a:off x="571552" y="23164852"/>
                <a:ext cx="14797535" cy="16511482"/>
              </a:xfrm>
              <a:prstGeom prst="rect">
                <a:avLst/>
              </a:prstGeom>
              <a:noFill/>
              <a:ln>
                <a:noFill/>
              </a:ln>
            </p:spPr>
            <p:txBody>
              <a:bodyPr wrap="square" rtlCol="0">
                <a:noAutofit/>
              </a:bodyPr>
              <a:lstStyle/>
              <a:p>
                <a:pPr marL="514350" indent="-514350">
                  <a:spcBef>
                    <a:spcPts val="1200"/>
                  </a:spcBef>
                  <a:spcAft>
                    <a:spcPts val="1200"/>
                  </a:spcAft>
                  <a:buFont typeface="+mj-lt"/>
                  <a:buAutoNum type="alphaUcPeriod"/>
                </a:pPr>
                <a:r>
                  <a:rPr lang="es-AR" sz="4000" dirty="0">
                    <a:latin typeface="Times New Roman" panose="02020603050405020304" pitchFamily="18" charset="0"/>
                    <a:cs typeface="Times New Roman" panose="02020603050405020304" pitchFamily="18" charset="0"/>
                  </a:rPr>
                  <a:t>Plantilla de textos (40 point </a:t>
                </a:r>
                <a:r>
                  <a:rPr lang="es-AR" sz="4000" dirty="0" err="1">
                    <a:latin typeface="Times New Roman" panose="02020603050405020304" pitchFamily="18" charset="0"/>
                    <a:cs typeface="Times New Roman" panose="02020603050405020304" pitchFamily="18" charset="0"/>
                  </a:rPr>
                  <a:t>font</a:t>
                </a:r>
                <a:r>
                  <a:rPr lang="es-AR" sz="4000" dirty="0">
                    <a:latin typeface="Times New Roman" panose="02020603050405020304" pitchFamily="18" charset="0"/>
                    <a:cs typeface="Times New Roman" panose="02020603050405020304" pitchFamily="18" charset="0"/>
                  </a:rPr>
                  <a:t>).</a:t>
                </a:r>
              </a:p>
              <a:p>
                <a:pPr>
                  <a:spcAft>
                    <a:spcPts val="1200"/>
                  </a:spcAft>
                </a:pPr>
                <a:r>
                  <a:rPr lang="es-AR" sz="3500" dirty="0">
                    <a:latin typeface="Times New Roman" panose="02020603050405020304" pitchFamily="18" charset="0"/>
                    <a:cs typeface="Times New Roman" panose="02020603050405020304" pitchFamily="18" charset="0"/>
                  </a:rPr>
                  <a:t>Todos los elementos de su póster deben presentarse con un diseño uniforme.</a:t>
                </a:r>
              </a:p>
              <a:p>
                <a:pPr algn="just">
                  <a:spcAft>
                    <a:spcPts val="1200"/>
                  </a:spcAft>
                </a:pPr>
                <a:r>
                  <a:rPr lang="es-AR" sz="3500" dirty="0">
                    <a:latin typeface="Times New Roman" panose="02020603050405020304" pitchFamily="18" charset="0"/>
                    <a:cs typeface="Times New Roman" panose="02020603050405020304" pitchFamily="18" charset="0"/>
                  </a:rPr>
                  <a:t>Para la correcta alineación de cada párrafo, debe posicionarse con el mouse sobre el final de cada uno de ellos y apretar “</a:t>
                </a:r>
                <a:r>
                  <a:rPr lang="es-AR" sz="3500" dirty="0" err="1">
                    <a:latin typeface="Times New Roman" panose="02020603050405020304" pitchFamily="18" charset="0"/>
                    <a:cs typeface="Times New Roman" panose="02020603050405020304" pitchFamily="18" charset="0"/>
                  </a:rPr>
                  <a:t>enter</a:t>
                </a:r>
                <a:r>
                  <a:rPr lang="es-AR" sz="3500" dirty="0">
                    <a:latin typeface="Times New Roman" panose="02020603050405020304" pitchFamily="18" charset="0"/>
                    <a:cs typeface="Times New Roman" panose="02020603050405020304" pitchFamily="18" charset="0"/>
                  </a:rPr>
                  <a:t>”. Alinee “hacia la izquierda” la última oración y luego “justifique” el resto del párrafo (en ese orden) .</a:t>
                </a:r>
              </a:p>
              <a:p>
                <a:pPr marL="742950" indent="-742950">
                  <a:spcBef>
                    <a:spcPts val="1200"/>
                  </a:spcBef>
                  <a:spcAft>
                    <a:spcPts val="1200"/>
                  </a:spcAft>
                  <a:buFont typeface="+mj-lt"/>
                  <a:buAutoNum type="alphaUcPeriod" startAt="2"/>
                </a:pPr>
                <a:r>
                  <a:rPr lang="es-AR" sz="4000" dirty="0">
                    <a:latin typeface="Times New Roman" panose="02020603050405020304" pitchFamily="18" charset="0"/>
                    <a:cs typeface="Times New Roman" panose="02020603050405020304" pitchFamily="18" charset="0"/>
                  </a:rPr>
                  <a:t>Plantilla de figuras (40 point </a:t>
                </a:r>
                <a:r>
                  <a:rPr lang="es-AR" sz="4000" dirty="0" err="1">
                    <a:latin typeface="Times New Roman" panose="02020603050405020304" pitchFamily="18" charset="0"/>
                    <a:cs typeface="Times New Roman" panose="02020603050405020304" pitchFamily="18" charset="0"/>
                  </a:rPr>
                  <a:t>font</a:t>
                </a:r>
                <a:r>
                  <a:rPr lang="es-AR" sz="4000" dirty="0">
                    <a:latin typeface="Times New Roman" panose="02020603050405020304" pitchFamily="18" charset="0"/>
                    <a:cs typeface="Times New Roman" panose="02020603050405020304" pitchFamily="18" charset="0"/>
                  </a:rPr>
                  <a:t>).</a:t>
                </a:r>
              </a:p>
              <a:p>
                <a:pPr algn="just">
                  <a:spcAft>
                    <a:spcPts val="1200"/>
                  </a:spcAft>
                </a:pPr>
                <a:r>
                  <a:rPr lang="es-ES" sz="3500" dirty="0">
                    <a:latin typeface="Times New Roman" panose="02020603050405020304" pitchFamily="18" charset="0"/>
                    <a:cs typeface="Times New Roman" panose="02020603050405020304" pitchFamily="18" charset="0"/>
                  </a:rPr>
                  <a:t>Lo más destacado del póster no será el texto sino las ilustraciones (fotos, tablas, gráficos, esquemas).</a:t>
                </a:r>
              </a:p>
              <a:p>
                <a:pPr algn="ctr">
                  <a:spcBef>
                    <a:spcPts val="1200"/>
                  </a:spcBef>
                  <a:spcAft>
                    <a:spcPts val="1200"/>
                  </a:spcAft>
                </a:pPr>
                <a14:m>
                  <m:oMathPara xmlns:m="http://schemas.openxmlformats.org/officeDocument/2006/math">
                    <m:oMathParaPr>
                      <m:jc m:val="centerGroup"/>
                    </m:oMathParaPr>
                    <m:oMath xmlns:m="http://schemas.openxmlformats.org/officeDocument/2006/math">
                      <m:r>
                        <a:rPr lang="es-AR" sz="3500" i="1">
                          <a:latin typeface="Cambria Math" panose="02040503050406030204" pitchFamily="18" charset="0"/>
                        </a:rPr>
                        <m:t>𝑓</m:t>
                      </m:r>
                      <m:d>
                        <m:dPr>
                          <m:ctrlPr>
                            <a:rPr lang="es-AR" sz="3500" i="1">
                              <a:latin typeface="Cambria Math" panose="02040503050406030204" pitchFamily="18" charset="0"/>
                            </a:rPr>
                          </m:ctrlPr>
                        </m:dPr>
                        <m:e>
                          <m:r>
                            <a:rPr lang="es-AR" sz="3500" i="1">
                              <a:latin typeface="Cambria Math" panose="02040503050406030204" pitchFamily="18" charset="0"/>
                            </a:rPr>
                            <m:t>𝑥</m:t>
                          </m:r>
                        </m:e>
                      </m:d>
                      <m:r>
                        <a:rPr lang="es-AR" sz="3500" i="1">
                          <a:latin typeface="Cambria Math" panose="02040503050406030204" pitchFamily="18" charset="0"/>
                        </a:rPr>
                        <m:t>=</m:t>
                      </m:r>
                      <m:sSub>
                        <m:sSubPr>
                          <m:ctrlPr>
                            <a:rPr lang="es-AR" sz="3500" i="1">
                              <a:latin typeface="Cambria Math" panose="02040503050406030204" pitchFamily="18" charset="0"/>
                            </a:rPr>
                          </m:ctrlPr>
                        </m:sSubPr>
                        <m:e>
                          <m:r>
                            <a:rPr lang="es-AR" sz="3500" i="1">
                              <a:latin typeface="Cambria Math" panose="02040503050406030204" pitchFamily="18" charset="0"/>
                            </a:rPr>
                            <m:t>𝑎</m:t>
                          </m:r>
                        </m:e>
                        <m:sub>
                          <m:r>
                            <a:rPr lang="es-AR" sz="3500" i="1">
                              <a:latin typeface="Cambria Math" panose="02040503050406030204" pitchFamily="18" charset="0"/>
                            </a:rPr>
                            <m:t>0</m:t>
                          </m:r>
                        </m:sub>
                      </m:sSub>
                      <m:r>
                        <a:rPr lang="es-AR" sz="3500" i="1">
                          <a:latin typeface="Cambria Math" panose="02040503050406030204" pitchFamily="18" charset="0"/>
                        </a:rPr>
                        <m:t>+</m:t>
                      </m:r>
                      <m:nary>
                        <m:naryPr>
                          <m:chr m:val="∑"/>
                          <m:grow m:val="on"/>
                          <m:ctrlPr>
                            <a:rPr lang="es-AR" sz="3500" i="1">
                              <a:latin typeface="Cambria Math" panose="02040503050406030204" pitchFamily="18" charset="0"/>
                            </a:rPr>
                          </m:ctrlPr>
                        </m:naryPr>
                        <m:sub>
                          <m:r>
                            <a:rPr lang="es-AR" sz="3500" i="1">
                              <a:latin typeface="Cambria Math" panose="02040503050406030204" pitchFamily="18" charset="0"/>
                            </a:rPr>
                            <m:t>𝑛</m:t>
                          </m:r>
                          <m:r>
                            <a:rPr lang="es-AR" sz="3500" i="1">
                              <a:latin typeface="Cambria Math" panose="02040503050406030204" pitchFamily="18" charset="0"/>
                            </a:rPr>
                            <m:t>=1</m:t>
                          </m:r>
                        </m:sub>
                        <m:sup>
                          <m:r>
                            <a:rPr lang="es-AR" sz="3500" i="1">
                              <a:latin typeface="Cambria Math" panose="02040503050406030204" pitchFamily="18" charset="0"/>
                            </a:rPr>
                            <m:t>∞</m:t>
                          </m:r>
                        </m:sup>
                        <m:e>
                          <m:d>
                            <m:dPr>
                              <m:ctrlPr>
                                <a:rPr lang="es-AR" sz="3500" i="1">
                                  <a:latin typeface="Cambria Math" panose="02040503050406030204" pitchFamily="18" charset="0"/>
                                </a:rPr>
                              </m:ctrlPr>
                            </m:dPr>
                            <m:e>
                              <m:sSub>
                                <m:sSubPr>
                                  <m:ctrlPr>
                                    <a:rPr lang="es-AR" sz="3500" i="1">
                                      <a:latin typeface="Cambria Math" panose="02040503050406030204" pitchFamily="18" charset="0"/>
                                    </a:rPr>
                                  </m:ctrlPr>
                                </m:sSubPr>
                                <m:e>
                                  <m:r>
                                    <a:rPr lang="es-AR" sz="3500" i="1">
                                      <a:latin typeface="Cambria Math" panose="02040503050406030204" pitchFamily="18" charset="0"/>
                                    </a:rPr>
                                    <m:t>𝑎</m:t>
                                  </m:r>
                                </m:e>
                                <m:sub>
                                  <m:r>
                                    <a:rPr lang="es-AR" sz="3500" i="1">
                                      <a:latin typeface="Cambria Math" panose="02040503050406030204" pitchFamily="18" charset="0"/>
                                    </a:rPr>
                                    <m:t>𝑛</m:t>
                                  </m:r>
                                </m:sub>
                              </m:sSub>
                              <m:func>
                                <m:funcPr>
                                  <m:ctrlPr>
                                    <a:rPr lang="es-AR" sz="3500" i="1">
                                      <a:latin typeface="Cambria Math" panose="02040503050406030204" pitchFamily="18" charset="0"/>
                                    </a:rPr>
                                  </m:ctrlPr>
                                </m:funcPr>
                                <m:fName>
                                  <m:r>
                                    <m:rPr>
                                      <m:sty m:val="p"/>
                                    </m:rPr>
                                    <a:rPr lang="es-AR" sz="3500">
                                      <a:latin typeface="Cambria Math" panose="02040503050406030204" pitchFamily="18" charset="0"/>
                                    </a:rPr>
                                    <m:t>cos</m:t>
                                  </m:r>
                                </m:fName>
                                <m:e>
                                  <m:f>
                                    <m:fPr>
                                      <m:ctrlPr>
                                        <a:rPr lang="es-AR" sz="3500" i="1">
                                          <a:latin typeface="Cambria Math" panose="02040503050406030204" pitchFamily="18" charset="0"/>
                                        </a:rPr>
                                      </m:ctrlPr>
                                    </m:fPr>
                                    <m:num>
                                      <m:r>
                                        <a:rPr lang="es-AR" sz="3500" i="1">
                                          <a:latin typeface="Cambria Math" panose="02040503050406030204" pitchFamily="18" charset="0"/>
                                        </a:rPr>
                                        <m:t>𝑛</m:t>
                                      </m:r>
                                      <m:r>
                                        <a:rPr lang="es-AR" sz="3500" i="1">
                                          <a:latin typeface="Cambria Math" panose="02040503050406030204" pitchFamily="18" charset="0"/>
                                        </a:rPr>
                                        <m:t>𝜋</m:t>
                                      </m:r>
                                      <m:r>
                                        <a:rPr lang="es-AR" sz="3500" i="1">
                                          <a:latin typeface="Cambria Math" panose="02040503050406030204" pitchFamily="18" charset="0"/>
                                        </a:rPr>
                                        <m:t>𝑥</m:t>
                                      </m:r>
                                    </m:num>
                                    <m:den>
                                      <m:r>
                                        <a:rPr lang="es-AR" sz="3500" i="1">
                                          <a:latin typeface="Cambria Math" panose="02040503050406030204" pitchFamily="18" charset="0"/>
                                        </a:rPr>
                                        <m:t>𝐿</m:t>
                                      </m:r>
                                    </m:den>
                                  </m:f>
                                </m:e>
                              </m:func>
                              <m:r>
                                <a:rPr lang="es-AR" sz="3500" i="1">
                                  <a:latin typeface="Cambria Math" panose="02040503050406030204" pitchFamily="18" charset="0"/>
                                </a:rPr>
                                <m:t>+</m:t>
                              </m:r>
                              <m:sSub>
                                <m:sSubPr>
                                  <m:ctrlPr>
                                    <a:rPr lang="es-AR" sz="3500" i="1">
                                      <a:latin typeface="Cambria Math" panose="02040503050406030204" pitchFamily="18" charset="0"/>
                                    </a:rPr>
                                  </m:ctrlPr>
                                </m:sSubPr>
                                <m:e>
                                  <m:r>
                                    <a:rPr lang="es-AR" sz="3500" i="1">
                                      <a:latin typeface="Cambria Math" panose="02040503050406030204" pitchFamily="18" charset="0"/>
                                    </a:rPr>
                                    <m:t>𝑏</m:t>
                                  </m:r>
                                </m:e>
                                <m:sub>
                                  <m:r>
                                    <a:rPr lang="es-AR" sz="3500" i="1">
                                      <a:latin typeface="Cambria Math" panose="02040503050406030204" pitchFamily="18" charset="0"/>
                                    </a:rPr>
                                    <m:t>𝑛</m:t>
                                  </m:r>
                                </m:sub>
                              </m:sSub>
                              <m:func>
                                <m:funcPr>
                                  <m:ctrlPr>
                                    <a:rPr lang="es-AR" sz="3500" i="1">
                                      <a:latin typeface="Cambria Math" panose="02040503050406030204" pitchFamily="18" charset="0"/>
                                    </a:rPr>
                                  </m:ctrlPr>
                                </m:funcPr>
                                <m:fName>
                                  <m:r>
                                    <m:rPr>
                                      <m:sty m:val="p"/>
                                    </m:rPr>
                                    <a:rPr lang="es-AR" sz="3500">
                                      <a:latin typeface="Cambria Math" panose="02040503050406030204" pitchFamily="18" charset="0"/>
                                    </a:rPr>
                                    <m:t>sin</m:t>
                                  </m:r>
                                </m:fName>
                                <m:e>
                                  <m:f>
                                    <m:fPr>
                                      <m:ctrlPr>
                                        <a:rPr lang="es-AR" sz="3500" i="1">
                                          <a:latin typeface="Cambria Math" panose="02040503050406030204" pitchFamily="18" charset="0"/>
                                        </a:rPr>
                                      </m:ctrlPr>
                                    </m:fPr>
                                    <m:num>
                                      <m:r>
                                        <a:rPr lang="es-AR" sz="3500" i="1">
                                          <a:latin typeface="Cambria Math" panose="02040503050406030204" pitchFamily="18" charset="0"/>
                                        </a:rPr>
                                        <m:t>𝑛</m:t>
                                      </m:r>
                                      <m:r>
                                        <a:rPr lang="es-AR" sz="3500" i="1">
                                          <a:latin typeface="Cambria Math" panose="02040503050406030204" pitchFamily="18" charset="0"/>
                                        </a:rPr>
                                        <m:t>𝜋</m:t>
                                      </m:r>
                                      <m:r>
                                        <a:rPr lang="es-AR" sz="3500" i="1">
                                          <a:latin typeface="Cambria Math" panose="02040503050406030204" pitchFamily="18" charset="0"/>
                                        </a:rPr>
                                        <m:t>𝑥</m:t>
                                      </m:r>
                                    </m:num>
                                    <m:den>
                                      <m:r>
                                        <a:rPr lang="es-AR" sz="3500" i="1">
                                          <a:latin typeface="Cambria Math" panose="02040503050406030204" pitchFamily="18" charset="0"/>
                                        </a:rPr>
                                        <m:t>𝐿</m:t>
                                      </m:r>
                                    </m:den>
                                  </m:f>
                                </m:e>
                              </m:func>
                            </m:e>
                          </m:d>
                        </m:e>
                      </m:nary>
                    </m:oMath>
                  </m:oMathPara>
                </a14:m>
                <a:endParaRPr lang="es-ES" sz="3500" dirty="0">
                  <a:latin typeface="Times New Roman" panose="02020603050405020304" pitchFamily="18" charset="0"/>
                  <a:cs typeface="Times New Roman" panose="02020603050405020304" pitchFamily="18" charset="0"/>
                </a:endParaRPr>
              </a:p>
              <a:p>
                <a:pPr algn="ctr">
                  <a:spcBef>
                    <a:spcPts val="1200"/>
                  </a:spcBef>
                  <a:spcAft>
                    <a:spcPts val="1200"/>
                  </a:spcAft>
                </a:pPr>
                <a14:m>
                  <m:oMathPara xmlns:m="http://schemas.openxmlformats.org/officeDocument/2006/math">
                    <m:oMathParaPr>
                      <m:jc m:val="centerGroup"/>
                    </m:oMathParaPr>
                    <m:oMath xmlns:m="http://schemas.openxmlformats.org/officeDocument/2006/math">
                      <m:sSup>
                        <m:sSupPr>
                          <m:ctrlPr>
                            <a:rPr lang="es-AR" sz="3500" i="1">
                              <a:latin typeface="Cambria Math" panose="02040503050406030204" pitchFamily="18" charset="0"/>
                            </a:rPr>
                          </m:ctrlPr>
                        </m:sSupPr>
                        <m:e>
                          <m:d>
                            <m:dPr>
                              <m:ctrlPr>
                                <a:rPr lang="es-AR" sz="3500" i="1">
                                  <a:latin typeface="Cambria Math" panose="02040503050406030204" pitchFamily="18" charset="0"/>
                                </a:rPr>
                              </m:ctrlPr>
                            </m:dPr>
                            <m:e>
                              <m:r>
                                <a:rPr lang="es-AR" sz="3500" i="1">
                                  <a:latin typeface="Cambria Math" panose="02040503050406030204" pitchFamily="18" charset="0"/>
                                </a:rPr>
                                <m:t>1+</m:t>
                              </m:r>
                              <m:r>
                                <a:rPr lang="es-AR" sz="3500" i="1">
                                  <a:latin typeface="Cambria Math" panose="02040503050406030204" pitchFamily="18" charset="0"/>
                                </a:rPr>
                                <m:t>𝑥</m:t>
                              </m:r>
                            </m:e>
                          </m:d>
                        </m:e>
                        <m:sup>
                          <m:r>
                            <a:rPr lang="es-AR" sz="3500" i="1">
                              <a:latin typeface="Cambria Math" panose="02040503050406030204" pitchFamily="18" charset="0"/>
                            </a:rPr>
                            <m:t>𝑛</m:t>
                          </m:r>
                        </m:sup>
                      </m:sSup>
                      <m:r>
                        <a:rPr lang="es-AR" sz="3500" i="1">
                          <a:latin typeface="Cambria Math" panose="02040503050406030204" pitchFamily="18" charset="0"/>
                        </a:rPr>
                        <m:t>=1+</m:t>
                      </m:r>
                      <m:f>
                        <m:fPr>
                          <m:ctrlPr>
                            <a:rPr lang="es-AR" sz="3500" i="1">
                              <a:latin typeface="Cambria Math" panose="02040503050406030204" pitchFamily="18" charset="0"/>
                            </a:rPr>
                          </m:ctrlPr>
                        </m:fPr>
                        <m:num>
                          <m:r>
                            <a:rPr lang="es-AR" sz="3500" i="1">
                              <a:latin typeface="Cambria Math" panose="02040503050406030204" pitchFamily="18" charset="0"/>
                            </a:rPr>
                            <m:t>𝑛𝑥</m:t>
                          </m:r>
                        </m:num>
                        <m:den>
                          <m:r>
                            <a:rPr lang="es-AR" sz="3500" i="1">
                              <a:latin typeface="Cambria Math" panose="02040503050406030204" pitchFamily="18" charset="0"/>
                            </a:rPr>
                            <m:t>1!</m:t>
                          </m:r>
                        </m:den>
                      </m:f>
                      <m:r>
                        <a:rPr lang="es-AR" sz="3500" i="1">
                          <a:latin typeface="Cambria Math" panose="02040503050406030204" pitchFamily="18" charset="0"/>
                        </a:rPr>
                        <m:t>+</m:t>
                      </m:r>
                      <m:f>
                        <m:fPr>
                          <m:ctrlPr>
                            <a:rPr lang="es-AR" sz="3500" i="1">
                              <a:latin typeface="Cambria Math" panose="02040503050406030204" pitchFamily="18" charset="0"/>
                            </a:rPr>
                          </m:ctrlPr>
                        </m:fPr>
                        <m:num>
                          <m:r>
                            <a:rPr lang="es-AR" sz="3500" i="1">
                              <a:latin typeface="Cambria Math" panose="02040503050406030204" pitchFamily="18" charset="0"/>
                            </a:rPr>
                            <m:t>𝑛</m:t>
                          </m:r>
                          <m:d>
                            <m:dPr>
                              <m:ctrlPr>
                                <a:rPr lang="es-AR" sz="3500" i="1">
                                  <a:latin typeface="Cambria Math" panose="02040503050406030204" pitchFamily="18" charset="0"/>
                                </a:rPr>
                              </m:ctrlPr>
                            </m:dPr>
                            <m:e>
                              <m:r>
                                <a:rPr lang="es-AR" sz="3500" i="1">
                                  <a:latin typeface="Cambria Math" panose="02040503050406030204" pitchFamily="18" charset="0"/>
                                </a:rPr>
                                <m:t>𝑛</m:t>
                              </m:r>
                              <m:r>
                                <a:rPr lang="es-AR" sz="3500" i="1">
                                  <a:latin typeface="Cambria Math" panose="02040503050406030204" pitchFamily="18" charset="0"/>
                                </a:rPr>
                                <m:t>−1</m:t>
                              </m:r>
                            </m:e>
                          </m:d>
                          <m:sSup>
                            <m:sSupPr>
                              <m:ctrlPr>
                                <a:rPr lang="es-AR" sz="3500" i="1">
                                  <a:latin typeface="Cambria Math" panose="02040503050406030204" pitchFamily="18" charset="0"/>
                                </a:rPr>
                              </m:ctrlPr>
                            </m:sSupPr>
                            <m:e>
                              <m:r>
                                <a:rPr lang="es-AR" sz="3500" i="1">
                                  <a:latin typeface="Cambria Math" panose="02040503050406030204" pitchFamily="18" charset="0"/>
                                </a:rPr>
                                <m:t>𝑥</m:t>
                              </m:r>
                            </m:e>
                            <m:sup>
                              <m:r>
                                <a:rPr lang="es-AR" sz="3500" i="1">
                                  <a:latin typeface="Cambria Math" panose="02040503050406030204" pitchFamily="18" charset="0"/>
                                </a:rPr>
                                <m:t>2</m:t>
                              </m:r>
                            </m:sup>
                          </m:sSup>
                        </m:num>
                        <m:den>
                          <m:r>
                            <a:rPr lang="es-AR" sz="3500" i="1">
                              <a:latin typeface="Cambria Math" panose="02040503050406030204" pitchFamily="18" charset="0"/>
                            </a:rPr>
                            <m:t>2!</m:t>
                          </m:r>
                        </m:den>
                      </m:f>
                      <m:r>
                        <a:rPr lang="es-AR" sz="3500" i="1">
                          <a:latin typeface="Cambria Math" panose="02040503050406030204" pitchFamily="18" charset="0"/>
                        </a:rPr>
                        <m:t>+…</m:t>
                      </m:r>
                    </m:oMath>
                  </m:oMathPara>
                </a14:m>
                <a:endParaRPr lang="es-ES" sz="3500" dirty="0">
                  <a:latin typeface="Times New Roman" panose="02020603050405020304" pitchFamily="18" charset="0"/>
                  <a:cs typeface="Times New Roman" panose="02020603050405020304" pitchFamily="18" charset="0"/>
                </a:endParaRPr>
              </a:p>
              <a:p>
                <a:pPr algn="ctr">
                  <a:spcBef>
                    <a:spcPts val="1200"/>
                  </a:spcBef>
                  <a:spcAft>
                    <a:spcPts val="1200"/>
                  </a:spcAft>
                </a:pPr>
                <a:endParaRPr lang="es-ES" sz="3500" dirty="0">
                  <a:latin typeface="Times New Roman" panose="02020603050405020304" pitchFamily="18" charset="0"/>
                  <a:cs typeface="Times New Roman" panose="02020603050405020304" pitchFamily="18" charset="0"/>
                </a:endParaRPr>
              </a:p>
              <a:p>
                <a:endParaRPr lang="es-AR" sz="3500" dirty="0">
                  <a:latin typeface="Times New Roman" panose="02020603050405020304" pitchFamily="18" charset="0"/>
                  <a:cs typeface="Times New Roman" panose="02020603050405020304" pitchFamily="18" charset="0"/>
                </a:endParaRPr>
              </a:p>
            </p:txBody>
          </p:sp>
        </mc:Choice>
        <mc:Fallback>
          <p:sp>
            <p:nvSpPr>
              <p:cNvPr id="11" name="CuadroTexto 10">
                <a:extLst>
                  <a:ext uri="{FF2B5EF4-FFF2-40B4-BE49-F238E27FC236}">
                    <a16:creationId xmlns:a16="http://schemas.microsoft.com/office/drawing/2014/main" xmlns:a14="http://schemas.microsoft.com/office/drawing/2010/main" xmlns="" id="{A4BAD20A-3658-4F61-B023-C5227431CD04}"/>
                  </a:ext>
                </a:extLst>
              </p:cNvPr>
              <p:cNvSpPr txBox="1">
                <a:spLocks noRot="1" noChangeAspect="1" noMove="1" noResize="1" noEditPoints="1" noAdjustHandles="1" noChangeArrowheads="1" noChangeShapeType="1" noTextEdit="1"/>
              </p:cNvSpPr>
              <p:nvPr/>
            </p:nvSpPr>
            <p:spPr>
              <a:xfrm>
                <a:off x="571552" y="23164852"/>
                <a:ext cx="14797535" cy="16511482"/>
              </a:xfrm>
              <a:prstGeom prst="rect">
                <a:avLst/>
              </a:prstGeom>
              <a:blipFill rotWithShape="0">
                <a:blip r:embed="rId3"/>
                <a:stretch>
                  <a:fillRect l="-1319" t="-664" r="-1195"/>
                </a:stretch>
              </a:blipFill>
              <a:ln>
                <a:noFill/>
              </a:ln>
            </p:spPr>
            <p:txBody>
              <a:bodyPr/>
              <a:lstStyle/>
              <a:p>
                <a:r>
                  <a:rPr lang="es-AR">
                    <a:noFill/>
                  </a:rPr>
                  <a:t> </a:t>
                </a:r>
              </a:p>
            </p:txBody>
          </p:sp>
        </mc:Fallback>
      </mc:AlternateContent>
      <p:sp>
        <p:nvSpPr>
          <p:cNvPr id="12" name="CuadroTexto 11">
            <a:extLst>
              <a:ext uri="{FF2B5EF4-FFF2-40B4-BE49-F238E27FC236}">
                <a16:creationId xmlns:a16="http://schemas.microsoft.com/office/drawing/2014/main" xmlns="" id="{823177B2-D8AD-BD95-E18D-A3BE9ED879BD}"/>
              </a:ext>
            </a:extLst>
          </p:cNvPr>
          <p:cNvSpPr txBox="1"/>
          <p:nvPr/>
        </p:nvSpPr>
        <p:spPr>
          <a:xfrm>
            <a:off x="22271662" y="10208133"/>
            <a:ext cx="4104000" cy="923330"/>
          </a:xfrm>
          <a:prstGeom prst="rect">
            <a:avLst/>
          </a:prstGeom>
          <a:solidFill>
            <a:srgbClr val="0D6AA5"/>
          </a:solidFill>
        </p:spPr>
        <p:txBody>
          <a:bodyPr wrap="square" rtlCol="0">
            <a:spAutoFit/>
          </a:bodyPr>
          <a:lstStyle/>
          <a:p>
            <a:pPr algn="ctr"/>
            <a:r>
              <a:rPr lang="es-AR" sz="5400" dirty="0">
                <a:solidFill>
                  <a:schemeClr val="bg1"/>
                </a:solidFill>
              </a:rPr>
              <a:t>RESULTADOS</a:t>
            </a:r>
            <a:endParaRPr lang="es-AR" sz="4800" dirty="0">
              <a:solidFill>
                <a:schemeClr val="bg1"/>
              </a:solidFill>
            </a:endParaRPr>
          </a:p>
        </p:txBody>
      </p:sp>
      <p:sp>
        <p:nvSpPr>
          <p:cNvPr id="13" name="CuadroTexto 12">
            <a:extLst>
              <a:ext uri="{FF2B5EF4-FFF2-40B4-BE49-F238E27FC236}">
                <a16:creationId xmlns:a16="http://schemas.microsoft.com/office/drawing/2014/main" xmlns="" id="{23AFF231-C876-C2B5-E109-F4C234D81641}"/>
              </a:ext>
            </a:extLst>
          </p:cNvPr>
          <p:cNvSpPr txBox="1"/>
          <p:nvPr/>
        </p:nvSpPr>
        <p:spPr>
          <a:xfrm>
            <a:off x="16924895" y="11510914"/>
            <a:ext cx="14653802" cy="14393718"/>
          </a:xfrm>
          <a:prstGeom prst="rect">
            <a:avLst/>
          </a:prstGeom>
          <a:noFill/>
          <a:ln>
            <a:noFill/>
          </a:ln>
        </p:spPr>
        <p:txBody>
          <a:bodyPr wrap="square" rtlCol="0">
            <a:noAutofit/>
          </a:bodyPr>
          <a:lstStyle/>
          <a:p>
            <a:pPr algn="just">
              <a:spcAft>
                <a:spcPts val="1200"/>
              </a:spcAft>
            </a:pPr>
            <a:r>
              <a:rPr lang="es-ES" sz="3500" b="1" dirty="0" smtClean="0">
                <a:latin typeface="Times New Roman" panose="02020603050405020304" pitchFamily="18" charset="0"/>
                <a:cs typeface="Times New Roman" panose="02020603050405020304" pitchFamily="18" charset="0"/>
              </a:rPr>
              <a:t>IEEE </a:t>
            </a:r>
            <a:r>
              <a:rPr lang="es-ES" sz="3500" b="1" dirty="0">
                <a:latin typeface="Times New Roman" panose="02020603050405020304" pitchFamily="18" charset="0"/>
                <a:cs typeface="Times New Roman" panose="02020603050405020304" pitchFamily="18" charset="0"/>
              </a:rPr>
              <a:t>ARGENCON</a:t>
            </a:r>
            <a:r>
              <a:rPr lang="es-ES" sz="3500" dirty="0">
                <a:latin typeface="Times New Roman" panose="02020603050405020304" pitchFamily="18" charset="0"/>
                <a:cs typeface="Times New Roman" panose="02020603050405020304" pitchFamily="18" charset="0"/>
              </a:rPr>
              <a:t> es un congreso bienal que se organiza regularmente en colaboración entre universidades locales y la Sección Argentina del IEEE. En sus ediciones anteriores, ha despertado un gran interés por parte de la comunidad científica y tecnológica, mostrando a nivel nacional y regional los resultados recientes de investigaciones y desarrollos en todas las disciplinas de ingeniería, incluyendo ingeniería eléctrica, ingeniería electrónica, ingeniería informática, ingeniería biomédica e ingeniería industrial</a:t>
            </a:r>
            <a:r>
              <a:rPr lang="es-ES" sz="3500" dirty="0" smtClean="0">
                <a:latin typeface="Times New Roman" panose="02020603050405020304" pitchFamily="18" charset="0"/>
                <a:cs typeface="Times New Roman" panose="02020603050405020304" pitchFamily="18" charset="0"/>
              </a:rPr>
              <a:t>.</a:t>
            </a:r>
          </a:p>
          <a:p>
            <a:pPr algn="just">
              <a:spcAft>
                <a:spcPts val="600"/>
              </a:spcAft>
            </a:pPr>
            <a:r>
              <a:rPr lang="es-ES" sz="3500" b="1" dirty="0">
                <a:latin typeface="Times New Roman" panose="02020603050405020304" pitchFamily="18" charset="0"/>
                <a:cs typeface="Times New Roman" panose="02020603050405020304" pitchFamily="18" charset="0"/>
              </a:rPr>
              <a:t>IEEE ARGENCON 2024 </a:t>
            </a:r>
            <a:r>
              <a:rPr lang="es-ES" sz="3500" dirty="0">
                <a:latin typeface="Times New Roman" panose="02020603050405020304" pitchFamily="18" charset="0"/>
                <a:cs typeface="Times New Roman" panose="02020603050405020304" pitchFamily="18" charset="0"/>
              </a:rPr>
              <a:t>será la séptima edición y se llevará a cabo del 18 al 20 de septiembre de 2024, en la ciudad de San Nicolás de los Arroyos, Provincia de Buenos Aires. Está coorganizado por la Sección Argentina del IEEE, y la Facultad Regional San Nicolás de la Universidad Tecnológica Nacional</a:t>
            </a:r>
            <a:r>
              <a:rPr lang="es-ES" sz="3500" dirty="0" smtClean="0">
                <a:latin typeface="Times New Roman" panose="02020603050405020304" pitchFamily="18" charset="0"/>
                <a:cs typeface="Times New Roman" panose="02020603050405020304" pitchFamily="18" charset="0"/>
              </a:rPr>
              <a:t>.</a:t>
            </a:r>
          </a:p>
          <a:p>
            <a:pPr algn="just">
              <a:spcAft>
                <a:spcPts val="600"/>
              </a:spcAft>
            </a:pPr>
            <a:endParaRPr lang="es-ES" sz="3500" dirty="0" smtClean="0">
              <a:latin typeface="Times New Roman" panose="02020603050405020304" pitchFamily="18" charset="0"/>
              <a:cs typeface="Times New Roman" panose="02020603050405020304" pitchFamily="18" charset="0"/>
            </a:endParaRPr>
          </a:p>
          <a:p>
            <a:endParaRPr lang="es-ES" sz="3500" dirty="0">
              <a:latin typeface="Times New Roman" panose="02020603050405020304" pitchFamily="18" charset="0"/>
              <a:cs typeface="Times New Roman" panose="02020603050405020304" pitchFamily="18" charset="0"/>
            </a:endParaRPr>
          </a:p>
          <a:p>
            <a:endParaRPr lang="es-AR" sz="3200"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D9EC379B-8425-97AF-E2F4-8188D2518342}"/>
              </a:ext>
            </a:extLst>
          </p:cNvPr>
          <p:cNvSpPr txBox="1"/>
          <p:nvPr/>
        </p:nvSpPr>
        <p:spPr>
          <a:xfrm>
            <a:off x="16924895" y="27610148"/>
            <a:ext cx="14797535" cy="7282295"/>
          </a:xfrm>
          <a:prstGeom prst="rect">
            <a:avLst/>
          </a:prstGeom>
          <a:noFill/>
          <a:ln>
            <a:noFill/>
          </a:ln>
        </p:spPr>
        <p:txBody>
          <a:bodyPr wrap="square" rtlCol="0">
            <a:noAutofit/>
          </a:bodyPr>
          <a:lstStyle/>
          <a:p>
            <a:pPr algn="just">
              <a:spcAft>
                <a:spcPts val="1200"/>
              </a:spcAft>
            </a:pPr>
            <a:r>
              <a:rPr lang="es-ES" sz="3500" dirty="0" smtClean="0">
                <a:latin typeface="Times New Roman" panose="02020603050405020304" pitchFamily="18" charset="0"/>
                <a:cs typeface="Times New Roman" panose="02020603050405020304" pitchFamily="18" charset="0"/>
              </a:rPr>
              <a:t>San </a:t>
            </a:r>
            <a:r>
              <a:rPr lang="es-ES" sz="3500" dirty="0">
                <a:latin typeface="Times New Roman" panose="02020603050405020304" pitchFamily="18" charset="0"/>
                <a:cs typeface="Times New Roman" panose="02020603050405020304" pitchFamily="18" charset="0"/>
              </a:rPr>
              <a:t>Nicolás de los Arroyos es una ciudad argentina, cabecera del partido de San Nicolás. Está situada en el extremo norte de la provincia de Buenos Aires, sobre el río Paraná. Se ubica a 234 km de la Ciudad de Buenos Aires, 75 km de Pergamino, 231 km de la Ciudad de Santa Fe y a 64 km de la Ciudad de Rosario</a:t>
            </a:r>
            <a:r>
              <a:rPr lang="es-ES" sz="3500" dirty="0" smtClean="0">
                <a:latin typeface="Times New Roman" panose="02020603050405020304" pitchFamily="18" charset="0"/>
                <a:cs typeface="Times New Roman" panose="02020603050405020304" pitchFamily="18" charset="0"/>
              </a:rPr>
              <a:t>.</a:t>
            </a:r>
            <a:endParaRPr lang="es-ES" sz="3500" dirty="0">
              <a:latin typeface="Times New Roman" panose="02020603050405020304" pitchFamily="18" charset="0"/>
              <a:cs typeface="Times New Roman" panose="02020603050405020304" pitchFamily="18" charset="0"/>
            </a:endParaRPr>
          </a:p>
          <a:p>
            <a:pPr algn="just">
              <a:spcAft>
                <a:spcPts val="1200"/>
              </a:spcAft>
            </a:pPr>
            <a:r>
              <a:rPr lang="es-ES" sz="3500" dirty="0" smtClean="0">
                <a:latin typeface="Times New Roman" panose="02020603050405020304" pitchFamily="18" charset="0"/>
                <a:cs typeface="Times New Roman" panose="02020603050405020304" pitchFamily="18" charset="0"/>
              </a:rPr>
              <a:t>El congreso se realizará en el Hotel Colonial. Las </a:t>
            </a:r>
            <a:r>
              <a:rPr lang="es-ES" sz="3500" dirty="0">
                <a:latin typeface="Times New Roman" panose="02020603050405020304" pitchFamily="18" charset="0"/>
                <a:cs typeface="Times New Roman" panose="02020603050405020304" pitchFamily="18" charset="0"/>
              </a:rPr>
              <a:t>reservas se toman por teléfono o por e-mail </a:t>
            </a:r>
            <a:r>
              <a:rPr lang="es-ES" sz="3500" i="1" dirty="0">
                <a:latin typeface="Times New Roman" panose="02020603050405020304" pitchFamily="18" charset="0"/>
                <a:cs typeface="Times New Roman" panose="02020603050405020304" pitchFamily="18" charset="0"/>
              </a:rPr>
              <a:t>(indicar que se reserva en referencia a ARGENCON 2024) </a:t>
            </a:r>
            <a:r>
              <a:rPr lang="es-ES" sz="3500" dirty="0">
                <a:latin typeface="Times New Roman" panose="02020603050405020304" pitchFamily="18" charset="0"/>
                <a:cs typeface="Times New Roman" panose="02020603050405020304" pitchFamily="18" charset="0"/>
              </a:rPr>
              <a:t>de lunes a viernes de 9 a 18 </a:t>
            </a:r>
            <a:r>
              <a:rPr lang="es-ES" sz="3500" dirty="0" err="1">
                <a:latin typeface="Times New Roman" panose="02020603050405020304" pitchFamily="18" charset="0"/>
                <a:cs typeface="Times New Roman" panose="02020603050405020304" pitchFamily="18" charset="0"/>
              </a:rPr>
              <a:t>hs</a:t>
            </a:r>
            <a:r>
              <a:rPr lang="es-ES" sz="3500" dirty="0">
                <a:latin typeface="Times New Roman" panose="02020603050405020304" pitchFamily="18" charset="0"/>
                <a:cs typeface="Times New Roman" panose="02020603050405020304" pitchFamily="18" charset="0"/>
              </a:rPr>
              <a:t> </a:t>
            </a:r>
            <a:r>
              <a:rPr lang="es-ES" sz="3500" dirty="0" smtClean="0">
                <a:latin typeface="Times New Roman" panose="02020603050405020304" pitchFamily="18" charset="0"/>
                <a:cs typeface="Times New Roman" panose="02020603050405020304" pitchFamily="18" charset="0"/>
              </a:rPr>
              <a:t>0336-4470259/4470236. email: </a:t>
            </a:r>
            <a:r>
              <a:rPr lang="es-ES" sz="3500" dirty="0" smtClean="0">
                <a:latin typeface="Times New Roman" panose="02020603050405020304" pitchFamily="18" charset="0"/>
                <a:cs typeface="Times New Roman" panose="02020603050405020304" pitchFamily="18" charset="0"/>
                <a:hlinkClick r:id="rId4"/>
              </a:rPr>
              <a:t>reservas@hotelcolonialsannicolas.com</a:t>
            </a:r>
            <a:r>
              <a:rPr lang="es-ES" sz="3500" dirty="0" smtClean="0">
                <a:latin typeface="Times New Roman" panose="02020603050405020304" pitchFamily="18" charset="0"/>
                <a:cs typeface="Times New Roman" panose="02020603050405020304" pitchFamily="18" charset="0"/>
              </a:rPr>
              <a:t>.</a:t>
            </a:r>
          </a:p>
          <a:p>
            <a:pPr algn="just">
              <a:spcAft>
                <a:spcPts val="1200"/>
              </a:spcAft>
            </a:pPr>
            <a:r>
              <a:rPr lang="es-ES" sz="3500" dirty="0" smtClean="0">
                <a:latin typeface="Times New Roman" panose="02020603050405020304" pitchFamily="18" charset="0"/>
                <a:cs typeface="Times New Roman" panose="02020603050405020304" pitchFamily="18" charset="0"/>
              </a:rPr>
              <a:t>La utilización de un </a:t>
            </a:r>
            <a:r>
              <a:rPr lang="es-ES" sz="3500" dirty="0">
                <a:latin typeface="Times New Roman" panose="02020603050405020304" pitchFamily="18" charset="0"/>
                <a:cs typeface="Times New Roman" panose="02020603050405020304" pitchFamily="18" charset="0"/>
              </a:rPr>
              <a:t>código </a:t>
            </a:r>
            <a:r>
              <a:rPr lang="es-ES" sz="3500" dirty="0" smtClean="0">
                <a:latin typeface="Times New Roman" panose="02020603050405020304" pitchFamily="18" charset="0"/>
                <a:cs typeface="Times New Roman" panose="02020603050405020304" pitchFamily="18" charset="0"/>
              </a:rPr>
              <a:t>QR es opcional y no solo para </a:t>
            </a:r>
            <a:r>
              <a:rPr lang="es-ES" sz="3500" dirty="0">
                <a:latin typeface="Times New Roman" panose="02020603050405020304" pitchFamily="18" charset="0"/>
                <a:cs typeface="Times New Roman" panose="02020603050405020304" pitchFamily="18" charset="0"/>
              </a:rPr>
              <a:t>replicar el contenido del póster</a:t>
            </a:r>
            <a:r>
              <a:rPr lang="es-ES" sz="3500" dirty="0" smtClean="0">
                <a:latin typeface="Times New Roman" panose="02020603050405020304" pitchFamily="18" charset="0"/>
                <a:cs typeface="Times New Roman" panose="02020603050405020304" pitchFamily="18" charset="0"/>
              </a:rPr>
              <a:t>, sino </a:t>
            </a:r>
            <a:r>
              <a:rPr lang="es-ES" sz="3500" dirty="0">
                <a:latin typeface="Times New Roman" panose="02020603050405020304" pitchFamily="18" charset="0"/>
                <a:cs typeface="Times New Roman" panose="02020603050405020304" pitchFamily="18" charset="0"/>
              </a:rPr>
              <a:t>para añadir contenido adicional cuya réplica no sea posible en un póster, como contenido multimedia: vídeos</a:t>
            </a:r>
            <a:r>
              <a:rPr lang="es-ES" sz="3500" dirty="0" smtClean="0">
                <a:latin typeface="Times New Roman" panose="02020603050405020304" pitchFamily="18" charset="0"/>
                <a:cs typeface="Times New Roman" panose="02020603050405020304" pitchFamily="18" charset="0"/>
              </a:rPr>
              <a:t>, animaciones</a:t>
            </a:r>
            <a:r>
              <a:rPr lang="es-ES" sz="3500" dirty="0">
                <a:latin typeface="Times New Roman" panose="02020603050405020304" pitchFamily="18" charset="0"/>
                <a:cs typeface="Times New Roman" panose="02020603050405020304" pitchFamily="18" charset="0"/>
              </a:rPr>
              <a:t>, realidad aumentada o cualquier otro tipo de contenido extra que se considere de interés.</a:t>
            </a:r>
            <a:endParaRPr lang="es-ES" sz="3500" dirty="0" smtClean="0">
              <a:latin typeface="Times New Roman" panose="02020603050405020304" pitchFamily="18" charset="0"/>
              <a:cs typeface="Times New Roman" panose="02020603050405020304" pitchFamily="18" charset="0"/>
            </a:endParaRPr>
          </a:p>
          <a:p>
            <a:pPr algn="just">
              <a:spcAft>
                <a:spcPts val="600"/>
              </a:spcAft>
            </a:pPr>
            <a:endParaRPr lang="es-ES" sz="3500" dirty="0" smtClean="0">
              <a:latin typeface="Times New Roman" panose="02020603050405020304" pitchFamily="18" charset="0"/>
              <a:cs typeface="Times New Roman" panose="02020603050405020304" pitchFamily="18" charset="0"/>
            </a:endParaRPr>
          </a:p>
          <a:p>
            <a:pPr algn="just">
              <a:spcAft>
                <a:spcPts val="600"/>
              </a:spcAft>
            </a:pPr>
            <a:endParaRPr lang="es-ES" sz="3500" dirty="0" smtClean="0">
              <a:latin typeface="Times New Roman" panose="02020603050405020304" pitchFamily="18" charset="0"/>
              <a:cs typeface="Times New Roman" panose="02020603050405020304" pitchFamily="18" charset="0"/>
            </a:endParaRPr>
          </a:p>
          <a:p>
            <a:pPr algn="just">
              <a:spcAft>
                <a:spcPts val="600"/>
              </a:spcAft>
            </a:pPr>
            <a:endParaRPr lang="es-ES" sz="3500" dirty="0">
              <a:latin typeface="Times New Roman" panose="02020603050405020304" pitchFamily="18" charset="0"/>
              <a:cs typeface="Times New Roman" panose="02020603050405020304" pitchFamily="18" charset="0"/>
            </a:endParaRPr>
          </a:p>
          <a:p>
            <a:pPr algn="just">
              <a:spcAft>
                <a:spcPts val="600"/>
              </a:spcAft>
            </a:pPr>
            <a:endParaRPr lang="es-AR" sz="35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xmlns="" id="{F1FDCAF9-328E-1C9B-4C47-C9F0CCDACB79}"/>
              </a:ext>
            </a:extLst>
          </p:cNvPr>
          <p:cNvSpPr txBox="1"/>
          <p:nvPr/>
        </p:nvSpPr>
        <p:spPr>
          <a:xfrm>
            <a:off x="16924895" y="36054434"/>
            <a:ext cx="14854759" cy="2083982"/>
          </a:xfrm>
          <a:prstGeom prst="rect">
            <a:avLst/>
          </a:prstGeom>
          <a:noFill/>
          <a:ln>
            <a:noFill/>
          </a:ln>
        </p:spPr>
        <p:txBody>
          <a:bodyPr wrap="square" rtlCol="0">
            <a:noAutofit/>
          </a:bodyPr>
          <a:lstStyle/>
          <a:p>
            <a:pPr>
              <a:defRPr/>
            </a:pP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Referencias</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3000" dirty="0" err="1" smtClean="0">
                <a:latin typeface="Times New Roman" panose="02020603050405020304" pitchFamily="18" charset="0"/>
                <a:ea typeface="宋体" panose="02010600030101010101" pitchFamily="2" charset="-122"/>
                <a:cs typeface="Times New Roman" panose="02020603050405020304" pitchFamily="18" charset="0"/>
              </a:rPr>
              <a:t>Opcional</a:t>
            </a: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a:t>
            </a:r>
            <a:endParaRPr lang="en-GB" altLang="zh-CN" sz="3000" dirty="0">
              <a:latin typeface="Times New Roman" panose="02020603050405020304" pitchFamily="18" charset="0"/>
              <a:ea typeface="宋体" panose="02010600030101010101" pitchFamily="2" charset="-122"/>
              <a:cs typeface="Times New Roman" panose="02020603050405020304" pitchFamily="18" charset="0"/>
            </a:endParaRPr>
          </a:p>
          <a:p>
            <a:pPr>
              <a:defRPr/>
            </a:pP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[1] X.Y. Cole,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Ingrese</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su</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referencia</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aquí</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GB" altLang="zh-CN" sz="30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pPr>
              <a:spcAft>
                <a:spcPts val="600"/>
              </a:spcAft>
              <a:defRPr/>
            </a:pP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X.Y. Cole, </a:t>
            </a:r>
            <a:r>
              <a:rPr lang="en-GB" altLang="zh-CN" sz="3000" dirty="0" err="1">
                <a:latin typeface="Times New Roman" panose="02020603050405020304" pitchFamily="18" charset="0"/>
                <a:ea typeface="宋体" panose="02010600030101010101" pitchFamily="2" charset="-122"/>
                <a:cs typeface="Times New Roman" panose="02020603050405020304" pitchFamily="18" charset="0"/>
              </a:rPr>
              <a:t>Ingrese</a:t>
            </a: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a:latin typeface="Times New Roman" panose="02020603050405020304" pitchFamily="18" charset="0"/>
                <a:ea typeface="宋体" panose="02010600030101010101" pitchFamily="2" charset="-122"/>
                <a:cs typeface="Times New Roman" panose="02020603050405020304" pitchFamily="18" charset="0"/>
              </a:rPr>
              <a:t>su</a:t>
            </a: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a:latin typeface="Times New Roman" panose="02020603050405020304" pitchFamily="18" charset="0"/>
                <a:ea typeface="宋体" panose="02010600030101010101" pitchFamily="2" charset="-122"/>
                <a:cs typeface="Times New Roman" panose="02020603050405020304" pitchFamily="18" charset="0"/>
              </a:rPr>
              <a:t>referencia</a:t>
            </a: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a:latin typeface="Times New Roman" panose="02020603050405020304" pitchFamily="18" charset="0"/>
                <a:ea typeface="宋体" panose="02010600030101010101" pitchFamily="2" charset="-122"/>
                <a:cs typeface="Times New Roman" panose="02020603050405020304" pitchFamily="18" charset="0"/>
              </a:rPr>
              <a:t>aquí</a:t>
            </a: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3000" dirty="0" smtClean="0">
              <a:latin typeface="Times New Roman" panose="02020603050405020304" pitchFamily="18" charset="0"/>
              <a:ea typeface="宋体" panose="02010600030101010101" pitchFamily="2" charset="-122"/>
              <a:cs typeface="Times New Roman" panose="02020603050405020304" pitchFamily="18" charset="0"/>
            </a:endParaRPr>
          </a:p>
          <a:p>
            <a:pPr>
              <a:spcAft>
                <a:spcPts val="600"/>
              </a:spcAft>
              <a:defRPr/>
            </a:pP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Ingrese</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su</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agradecimientos</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aquí</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a:t>
            </a: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a:t>
            </a:r>
            <a:r>
              <a:rPr lang="en-GB" altLang="zh-CN" sz="3000" dirty="0" err="1" smtClean="0">
                <a:latin typeface="Times New Roman" panose="02020603050405020304" pitchFamily="18" charset="0"/>
                <a:ea typeface="宋体" panose="02010600030101010101" pitchFamily="2" charset="-122"/>
                <a:cs typeface="Times New Roman" panose="02020603050405020304" pitchFamily="18" charset="0"/>
              </a:rPr>
              <a:t>Opcional</a:t>
            </a:r>
            <a:r>
              <a:rPr lang="en-GB" altLang="zh-CN" sz="3000" dirty="0" smtClean="0">
                <a:latin typeface="Times New Roman" panose="02020603050405020304" pitchFamily="18" charset="0"/>
                <a:ea typeface="宋体" panose="02010600030101010101" pitchFamily="2" charset="-122"/>
                <a:cs typeface="Times New Roman" panose="02020603050405020304" pitchFamily="18" charset="0"/>
              </a:rPr>
              <a:t>)  (28 </a:t>
            </a:r>
            <a:r>
              <a:rPr lang="en-GB" altLang="zh-CN" sz="3000" dirty="0">
                <a:latin typeface="Times New Roman" panose="02020603050405020304" pitchFamily="18" charset="0"/>
                <a:ea typeface="宋体" panose="02010600030101010101" pitchFamily="2" charset="-122"/>
                <a:cs typeface="Times New Roman" panose="02020603050405020304" pitchFamily="18" charset="0"/>
              </a:rPr>
              <a:t>point font)</a:t>
            </a:r>
          </a:p>
          <a:p>
            <a:pPr>
              <a:defRPr/>
            </a:pPr>
            <a:endParaRPr lang="en-GB" altLang="zh-CN" sz="3000" dirty="0">
              <a:ea typeface="宋体" panose="02010600030101010101" pitchFamily="2" charset="-122"/>
            </a:endParaRPr>
          </a:p>
        </p:txBody>
      </p:sp>
      <p:sp>
        <p:nvSpPr>
          <p:cNvPr id="22" name="CuadroTexto 21"/>
          <p:cNvSpPr txBox="1"/>
          <p:nvPr/>
        </p:nvSpPr>
        <p:spPr>
          <a:xfrm>
            <a:off x="14447877" y="28720387"/>
            <a:ext cx="707245" cy="630942"/>
          </a:xfrm>
          <a:prstGeom prst="rect">
            <a:avLst/>
          </a:prstGeom>
          <a:noFill/>
        </p:spPr>
        <p:txBody>
          <a:bodyPr wrap="none" rtlCol="0">
            <a:spAutoFit/>
          </a:bodyPr>
          <a:lstStyle/>
          <a:p>
            <a:pPr algn="l"/>
            <a:r>
              <a:rPr lang="es-AR" sz="3500" dirty="0">
                <a:latin typeface="Times New Roman" panose="02020603050405020304" pitchFamily="18" charset="0"/>
                <a:cs typeface="Times New Roman" panose="02020603050405020304" pitchFamily="18" charset="0"/>
              </a:rPr>
              <a:t>(1)</a:t>
            </a:r>
          </a:p>
        </p:txBody>
      </p:sp>
      <p:sp>
        <p:nvSpPr>
          <p:cNvPr id="4" name="CuadroTexto 3"/>
          <p:cNvSpPr txBox="1"/>
          <p:nvPr/>
        </p:nvSpPr>
        <p:spPr>
          <a:xfrm>
            <a:off x="1028611" y="680484"/>
            <a:ext cx="2361544" cy="769441"/>
          </a:xfrm>
          <a:prstGeom prst="rect">
            <a:avLst/>
          </a:prstGeom>
          <a:noFill/>
        </p:spPr>
        <p:txBody>
          <a:bodyPr wrap="none" rtlCol="0">
            <a:spAutoFit/>
          </a:bodyPr>
          <a:lstStyle/>
          <a:p>
            <a:pPr algn="l"/>
            <a:r>
              <a:rPr lang="es-AR" sz="4400" b="1" dirty="0" smtClean="0">
                <a:solidFill>
                  <a:schemeClr val="bg1"/>
                </a:solidFill>
                <a:latin typeface="Times New Roman" panose="02020603050405020304" pitchFamily="18" charset="0"/>
                <a:cs typeface="Times New Roman" panose="02020603050405020304" pitchFamily="18" charset="0"/>
              </a:rPr>
              <a:t>ID: XXX</a:t>
            </a:r>
            <a:endParaRPr lang="es-AR" sz="4400" b="1" dirty="0" smtClean="0">
              <a:solidFill>
                <a:schemeClr val="bg1"/>
              </a:solidFill>
              <a:latin typeface="Times New Roman" panose="02020603050405020304" pitchFamily="18" charset="0"/>
              <a:cs typeface="Times New Roman" panose="02020603050405020304" pitchFamily="18" charset="0"/>
            </a:endParaRPr>
          </a:p>
        </p:txBody>
      </p:sp>
      <p:graphicFrame>
        <p:nvGraphicFramePr>
          <p:cNvPr id="27" name="Gráfico 26"/>
          <p:cNvGraphicFramePr>
            <a:graphicFrameLocks/>
          </p:cNvGraphicFramePr>
          <p:nvPr>
            <p:extLst>
              <p:ext uri="{D42A27DB-BD31-4B8C-83A1-F6EECF244321}">
                <p14:modId xmlns:p14="http://schemas.microsoft.com/office/powerpoint/2010/main" val="4257075531"/>
              </p:ext>
            </p:extLst>
          </p:nvPr>
        </p:nvGraphicFramePr>
        <p:xfrm>
          <a:off x="1372377" y="31420593"/>
          <a:ext cx="6056605" cy="366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áfico 27"/>
          <p:cNvGraphicFramePr>
            <a:graphicFrameLocks/>
          </p:cNvGraphicFramePr>
          <p:nvPr>
            <p:extLst>
              <p:ext uri="{D42A27DB-BD31-4B8C-83A1-F6EECF244321}">
                <p14:modId xmlns:p14="http://schemas.microsoft.com/office/powerpoint/2010/main" val="1251556194"/>
              </p:ext>
            </p:extLst>
          </p:nvPr>
        </p:nvGraphicFramePr>
        <p:xfrm>
          <a:off x="8893691" y="31224043"/>
          <a:ext cx="6056605" cy="3668400"/>
        </p:xfrm>
        <a:graphic>
          <a:graphicData uri="http://schemas.openxmlformats.org/drawingml/2006/chart">
            <c:chart xmlns:c="http://schemas.openxmlformats.org/drawingml/2006/chart" xmlns:r="http://schemas.openxmlformats.org/officeDocument/2006/relationships" r:id="rId6"/>
          </a:graphicData>
        </a:graphic>
      </p:graphicFrame>
      <p:sp>
        <p:nvSpPr>
          <p:cNvPr id="29" name="CuadroTexto 28"/>
          <p:cNvSpPr txBox="1"/>
          <p:nvPr/>
        </p:nvSpPr>
        <p:spPr>
          <a:xfrm>
            <a:off x="1372377" y="35144577"/>
            <a:ext cx="6488764" cy="553998"/>
          </a:xfrm>
          <a:prstGeom prst="rect">
            <a:avLst/>
          </a:prstGeom>
          <a:noFill/>
        </p:spPr>
        <p:txBody>
          <a:bodyPr wrap="none" rtlCol="0">
            <a:spAutoFit/>
          </a:bodyPr>
          <a:lstStyle/>
          <a:p>
            <a:pPr algn="l"/>
            <a:r>
              <a:rPr lang="es-MX" sz="3000" dirty="0" smtClean="0">
                <a:latin typeface="Times New Roman" panose="02020603050405020304" pitchFamily="18" charset="0"/>
                <a:cs typeface="Times New Roman" panose="02020603050405020304" pitchFamily="18" charset="0"/>
              </a:rPr>
              <a:t>Fig. 1. Título de la figura (30 </a:t>
            </a:r>
            <a:r>
              <a:rPr lang="es-MX" sz="3000" dirty="0" err="1" smtClean="0">
                <a:latin typeface="Times New Roman" panose="02020603050405020304" pitchFamily="18" charset="0"/>
                <a:cs typeface="Times New Roman" panose="02020603050405020304" pitchFamily="18" charset="0"/>
              </a:rPr>
              <a:t>point</a:t>
            </a:r>
            <a:r>
              <a:rPr lang="es-MX" sz="3000" dirty="0" smtClean="0">
                <a:latin typeface="Times New Roman" panose="02020603050405020304" pitchFamily="18" charset="0"/>
                <a:cs typeface="Times New Roman" panose="02020603050405020304" pitchFamily="18" charset="0"/>
              </a:rPr>
              <a:t> Font)</a:t>
            </a:r>
            <a:endParaRPr lang="en-US" sz="3000" dirty="0" smtClean="0">
              <a:latin typeface="Times New Roman" panose="02020603050405020304" pitchFamily="18" charset="0"/>
              <a:cs typeface="Times New Roman" panose="02020603050405020304" pitchFamily="18" charset="0"/>
            </a:endParaRPr>
          </a:p>
        </p:txBody>
      </p:sp>
      <p:sp>
        <p:nvSpPr>
          <p:cNvPr id="30" name="CuadroTexto 29"/>
          <p:cNvSpPr txBox="1"/>
          <p:nvPr/>
        </p:nvSpPr>
        <p:spPr>
          <a:xfrm>
            <a:off x="8861881" y="35131126"/>
            <a:ext cx="6488764" cy="553998"/>
          </a:xfrm>
          <a:prstGeom prst="rect">
            <a:avLst/>
          </a:prstGeom>
          <a:noFill/>
        </p:spPr>
        <p:txBody>
          <a:bodyPr wrap="none" rtlCol="0">
            <a:spAutoFit/>
          </a:bodyPr>
          <a:lstStyle/>
          <a:p>
            <a:pPr algn="l"/>
            <a:r>
              <a:rPr lang="es-MX" sz="3000" dirty="0" smtClean="0">
                <a:latin typeface="Times New Roman" panose="02020603050405020304" pitchFamily="18" charset="0"/>
                <a:cs typeface="Times New Roman" panose="02020603050405020304" pitchFamily="18" charset="0"/>
              </a:rPr>
              <a:t>Fig. 2. Título de la figura (30 </a:t>
            </a:r>
            <a:r>
              <a:rPr lang="es-MX" sz="3000" dirty="0" err="1" smtClean="0">
                <a:latin typeface="Times New Roman" panose="02020603050405020304" pitchFamily="18" charset="0"/>
                <a:cs typeface="Times New Roman" panose="02020603050405020304" pitchFamily="18" charset="0"/>
              </a:rPr>
              <a:t>point</a:t>
            </a:r>
            <a:r>
              <a:rPr lang="es-MX" sz="3000" dirty="0" smtClean="0">
                <a:latin typeface="Times New Roman" panose="02020603050405020304" pitchFamily="18" charset="0"/>
                <a:cs typeface="Times New Roman" panose="02020603050405020304" pitchFamily="18" charset="0"/>
              </a:rPr>
              <a:t> Font)</a:t>
            </a:r>
            <a:endParaRPr lang="en-US" sz="3000" dirty="0" smtClean="0">
              <a:latin typeface="Times New Roman" panose="02020603050405020304" pitchFamily="18" charset="0"/>
              <a:cs typeface="Times New Roman" panose="02020603050405020304" pitchFamily="18" charset="0"/>
            </a:endParaRPr>
          </a:p>
        </p:txBody>
      </p:sp>
      <p:graphicFrame>
        <p:nvGraphicFramePr>
          <p:cNvPr id="31" name="Tabla 30"/>
          <p:cNvGraphicFramePr>
            <a:graphicFrameLocks noGrp="1"/>
          </p:cNvGraphicFramePr>
          <p:nvPr>
            <p:extLst>
              <p:ext uri="{D42A27DB-BD31-4B8C-83A1-F6EECF244321}">
                <p14:modId xmlns:p14="http://schemas.microsoft.com/office/powerpoint/2010/main" val="3861151929"/>
              </p:ext>
            </p:extLst>
          </p:nvPr>
        </p:nvGraphicFramePr>
        <p:xfrm>
          <a:off x="831192" y="37296569"/>
          <a:ext cx="14259812" cy="1645920"/>
        </p:xfrm>
        <a:graphic>
          <a:graphicData uri="http://schemas.openxmlformats.org/drawingml/2006/table">
            <a:tbl>
              <a:tblPr firstRow="1" bandRow="1">
                <a:tableStyleId>{5940675A-B579-460E-94D1-54222C63F5DA}</a:tableStyleId>
              </a:tblPr>
              <a:tblGrid>
                <a:gridCol w="3564953">
                  <a:extLst>
                    <a:ext uri="{9D8B030D-6E8A-4147-A177-3AD203B41FA5}">
                      <a16:colId xmlns:a16="http://schemas.microsoft.com/office/drawing/2014/main" xmlns="" val="7692116"/>
                    </a:ext>
                  </a:extLst>
                </a:gridCol>
                <a:gridCol w="3564953">
                  <a:extLst>
                    <a:ext uri="{9D8B030D-6E8A-4147-A177-3AD203B41FA5}">
                      <a16:colId xmlns:a16="http://schemas.microsoft.com/office/drawing/2014/main" xmlns="" val="1024101223"/>
                    </a:ext>
                  </a:extLst>
                </a:gridCol>
                <a:gridCol w="3564953">
                  <a:extLst>
                    <a:ext uri="{9D8B030D-6E8A-4147-A177-3AD203B41FA5}">
                      <a16:colId xmlns:a16="http://schemas.microsoft.com/office/drawing/2014/main" xmlns="" val="325429435"/>
                    </a:ext>
                  </a:extLst>
                </a:gridCol>
                <a:gridCol w="3564953">
                  <a:extLst>
                    <a:ext uri="{9D8B030D-6E8A-4147-A177-3AD203B41FA5}">
                      <a16:colId xmlns:a16="http://schemas.microsoft.com/office/drawing/2014/main" xmlns="" val="1072374439"/>
                    </a:ext>
                  </a:extLst>
                </a:gridCol>
              </a:tblGrid>
              <a:tr h="370840">
                <a:tc>
                  <a:txBody>
                    <a:bodyPr/>
                    <a:lstStyle/>
                    <a:p>
                      <a:pPr algn="ctr"/>
                      <a:r>
                        <a:rPr lang="es-MX" sz="3000" dirty="0" smtClean="0">
                          <a:latin typeface="Times New Roman" panose="02020603050405020304" pitchFamily="18" charset="0"/>
                          <a:cs typeface="Times New Roman" panose="02020603050405020304" pitchFamily="18" charset="0"/>
                        </a:rPr>
                        <a:t>Modelo</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s-MX" sz="3000" dirty="0" smtClean="0">
                          <a:latin typeface="Times New Roman" panose="02020603050405020304" pitchFamily="18" charset="0"/>
                          <a:cs typeface="Times New Roman" panose="02020603050405020304" pitchFamily="18" charset="0"/>
                        </a:rPr>
                        <a:t>Características</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s-MX" sz="3000" dirty="0" smtClean="0">
                          <a:latin typeface="Times New Roman" panose="02020603050405020304" pitchFamily="18" charset="0"/>
                          <a:cs typeface="Times New Roman" panose="02020603050405020304" pitchFamily="18" charset="0"/>
                        </a:rPr>
                        <a:t>Reprocesamiento</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s-MX" sz="3000" dirty="0" smtClean="0">
                          <a:latin typeface="Times New Roman" panose="02020603050405020304" pitchFamily="18" charset="0"/>
                          <a:cs typeface="Times New Roman" panose="02020603050405020304" pitchFamily="18" charset="0"/>
                        </a:rPr>
                        <a:t>Clasificación</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59273693"/>
                  </a:ext>
                </a:extLst>
              </a:tr>
              <a:tr h="370840">
                <a:tc>
                  <a:txBody>
                    <a:bodyPr/>
                    <a:lstStyle/>
                    <a:p>
                      <a:pPr algn="ctr"/>
                      <a:r>
                        <a:rPr lang="es-MX" sz="3000" dirty="0" smtClean="0">
                          <a:latin typeface="Times New Roman" panose="02020603050405020304" pitchFamily="18" charset="0"/>
                          <a:cs typeface="Times New Roman" panose="02020603050405020304" pitchFamily="18" charset="0"/>
                        </a:rPr>
                        <a:t>KNN</a:t>
                      </a:r>
                      <a:endParaRPr lang="en-US" sz="3000" dirty="0">
                        <a:latin typeface="Times New Roman" panose="02020603050405020304" pitchFamily="18" charset="0"/>
                        <a:cs typeface="Times New Roman" panose="02020603050405020304" pitchFamily="18" charset="0"/>
                      </a:endParaRPr>
                    </a:p>
                  </a:txBody>
                  <a:tcPr anchor="ctr"/>
                </a:tc>
                <a:tc rowSpan="2">
                  <a:txBody>
                    <a:bodyPr/>
                    <a:lstStyle/>
                    <a:p>
                      <a:pPr algn="ctr"/>
                      <a:r>
                        <a:rPr lang="es-MX" sz="3000" dirty="0" smtClean="0">
                          <a:latin typeface="Times New Roman" panose="02020603050405020304" pitchFamily="18" charset="0"/>
                          <a:cs typeface="Times New Roman" panose="02020603050405020304" pitchFamily="18" charset="0"/>
                        </a:rPr>
                        <a:t>&gt;</a:t>
                      </a:r>
                      <a:r>
                        <a:rPr lang="es-MX" sz="3000" baseline="0" dirty="0" smtClean="0">
                          <a:latin typeface="Times New Roman" panose="02020603050405020304" pitchFamily="18" charset="0"/>
                          <a:cs typeface="Times New Roman" panose="02020603050405020304" pitchFamily="18" charset="0"/>
                        </a:rPr>
                        <a:t> 200.000 </a:t>
                      </a:r>
                      <a:r>
                        <a:rPr lang="es-MX" sz="3000" baseline="0" dirty="0" err="1" smtClean="0">
                          <a:latin typeface="Times New Roman" panose="02020603050405020304" pitchFamily="18" charset="0"/>
                          <a:cs typeface="Times New Roman" panose="02020603050405020304" pitchFamily="18" charset="0"/>
                        </a:rPr>
                        <a:t>flops</a:t>
                      </a:r>
                      <a:endParaRPr lang="en-US" sz="3000" dirty="0">
                        <a:latin typeface="Times New Roman" panose="02020603050405020304" pitchFamily="18" charset="0"/>
                        <a:cs typeface="Times New Roman" panose="02020603050405020304" pitchFamily="18" charset="0"/>
                      </a:endParaRPr>
                    </a:p>
                  </a:txBody>
                  <a:tcPr anchor="ctr"/>
                </a:tc>
                <a:tc rowSpan="2">
                  <a:txBody>
                    <a:bodyPr/>
                    <a:lstStyle/>
                    <a:p>
                      <a:pPr algn="ctr"/>
                      <a:r>
                        <a:rPr lang="es-MX" sz="3000" dirty="0" smtClean="0">
                          <a:latin typeface="Times New Roman" panose="02020603050405020304" pitchFamily="18" charset="0"/>
                          <a:cs typeface="Times New Roman" panose="02020603050405020304" pitchFamily="18" charset="0"/>
                        </a:rPr>
                        <a:t>~ 10 </a:t>
                      </a:r>
                      <a:r>
                        <a:rPr lang="es-MX" sz="3000" dirty="0" err="1" smtClean="0">
                          <a:latin typeface="Times New Roman" panose="02020603050405020304" pitchFamily="18" charset="0"/>
                          <a:cs typeface="Times New Roman" panose="02020603050405020304" pitchFamily="18" charset="0"/>
                        </a:rPr>
                        <a:t>flops</a:t>
                      </a:r>
                      <a:endParaRPr lang="en-US" sz="3000" dirty="0">
                        <a:latin typeface="Times New Roman" panose="02020603050405020304" pitchFamily="18" charset="0"/>
                        <a:cs typeface="Times New Roman" panose="02020603050405020304" pitchFamily="18" charset="0"/>
                      </a:endParaRPr>
                    </a:p>
                  </a:txBody>
                  <a:tcPr anchor="ctr"/>
                </a:tc>
                <a:tc>
                  <a:txBody>
                    <a:bodyPr/>
                    <a:lstStyle/>
                    <a:p>
                      <a:pPr algn="ctr"/>
                      <a:r>
                        <a:rPr lang="es-MX" sz="3000" dirty="0" smtClean="0">
                          <a:latin typeface="Times New Roman" panose="02020603050405020304" pitchFamily="18" charset="0"/>
                          <a:cs typeface="Times New Roman" panose="02020603050405020304" pitchFamily="18" charset="0"/>
                        </a:rPr>
                        <a:t>~ 200 </a:t>
                      </a:r>
                      <a:r>
                        <a:rPr lang="es-MX" sz="3000" dirty="0" err="1" smtClean="0">
                          <a:latin typeface="Times New Roman" panose="02020603050405020304" pitchFamily="18" charset="0"/>
                          <a:cs typeface="Times New Roman" panose="02020603050405020304" pitchFamily="18" charset="0"/>
                        </a:rPr>
                        <a:t>flops</a:t>
                      </a:r>
                      <a:endParaRPr lang="en-US" sz="3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715629325"/>
                  </a:ext>
                </a:extLst>
              </a:tr>
              <a:tr h="370840">
                <a:tc>
                  <a:txBody>
                    <a:bodyPr/>
                    <a:lstStyle/>
                    <a:p>
                      <a:pPr algn="ctr"/>
                      <a:r>
                        <a:rPr lang="es-MX" sz="3000" dirty="0" smtClean="0">
                          <a:latin typeface="Times New Roman" panose="02020603050405020304" pitchFamily="18" charset="0"/>
                          <a:cs typeface="Times New Roman" panose="02020603050405020304" pitchFamily="18" charset="0"/>
                        </a:rPr>
                        <a:t>NN</a:t>
                      </a:r>
                      <a:endParaRPr lang="en-US" sz="3000" dirty="0">
                        <a:latin typeface="Times New Roman" panose="02020603050405020304" pitchFamily="18" charset="0"/>
                        <a:cs typeface="Times New Roman" panose="02020603050405020304" pitchFamily="18" charset="0"/>
                      </a:endParaRPr>
                    </a:p>
                  </a:txBody>
                  <a:tcPr anchor="ctr"/>
                </a:tc>
                <a:tc vMerge="1">
                  <a:txBody>
                    <a:bodyPr/>
                    <a:lstStyle/>
                    <a:p>
                      <a:endParaRPr lang="en-US" sz="3000" dirty="0">
                        <a:latin typeface="Times New Roman" panose="02020603050405020304" pitchFamily="18" charset="0"/>
                        <a:cs typeface="Times New Roman" panose="02020603050405020304" pitchFamily="18" charset="0"/>
                      </a:endParaRPr>
                    </a:p>
                  </a:txBody>
                  <a:tcPr/>
                </a:tc>
                <a:tc vMerge="1">
                  <a:txBody>
                    <a:bodyPr/>
                    <a:lstStyle/>
                    <a:p>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s-MX" sz="3000" dirty="0" smtClean="0">
                          <a:latin typeface="Times New Roman" panose="02020603050405020304" pitchFamily="18" charset="0"/>
                          <a:cs typeface="Times New Roman" panose="02020603050405020304" pitchFamily="18" charset="0"/>
                        </a:rPr>
                        <a:t>~ 10.000</a:t>
                      </a:r>
                      <a:r>
                        <a:rPr lang="es-MX" sz="3000" baseline="0" dirty="0" smtClean="0">
                          <a:latin typeface="Times New Roman" panose="02020603050405020304" pitchFamily="18" charset="0"/>
                          <a:cs typeface="Times New Roman" panose="02020603050405020304" pitchFamily="18" charset="0"/>
                        </a:rPr>
                        <a:t> </a:t>
                      </a:r>
                      <a:r>
                        <a:rPr lang="es-MX" sz="3000" baseline="0" dirty="0" err="1" smtClean="0">
                          <a:latin typeface="Times New Roman" panose="02020603050405020304" pitchFamily="18" charset="0"/>
                          <a:cs typeface="Times New Roman" panose="02020603050405020304" pitchFamily="18" charset="0"/>
                        </a:rPr>
                        <a:t>flops</a:t>
                      </a:r>
                      <a:endParaRPr lang="en-US" sz="3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192014666"/>
                  </a:ext>
                </a:extLst>
              </a:tr>
            </a:tbl>
          </a:graphicData>
        </a:graphic>
      </p:graphicFrame>
      <p:sp>
        <p:nvSpPr>
          <p:cNvPr id="32" name="CuadroTexto 31"/>
          <p:cNvSpPr txBox="1"/>
          <p:nvPr/>
        </p:nvSpPr>
        <p:spPr>
          <a:xfrm>
            <a:off x="4783591" y="36349612"/>
            <a:ext cx="6483250" cy="553998"/>
          </a:xfrm>
          <a:prstGeom prst="rect">
            <a:avLst/>
          </a:prstGeom>
          <a:noFill/>
        </p:spPr>
        <p:txBody>
          <a:bodyPr wrap="none" rtlCol="0">
            <a:spAutoFit/>
          </a:bodyPr>
          <a:lstStyle/>
          <a:p>
            <a:pPr algn="l"/>
            <a:r>
              <a:rPr lang="es-MX" sz="3000" dirty="0" smtClean="0">
                <a:latin typeface="Times New Roman" panose="02020603050405020304" pitchFamily="18" charset="0"/>
                <a:cs typeface="Times New Roman" panose="02020603050405020304" pitchFamily="18" charset="0"/>
              </a:rPr>
              <a:t>Tabla 1.Título de la tabla (30 </a:t>
            </a:r>
            <a:r>
              <a:rPr lang="es-MX" sz="3000" dirty="0" err="1" smtClean="0">
                <a:latin typeface="Times New Roman" panose="02020603050405020304" pitchFamily="18" charset="0"/>
                <a:cs typeface="Times New Roman" panose="02020603050405020304" pitchFamily="18" charset="0"/>
              </a:rPr>
              <a:t>point</a:t>
            </a:r>
            <a:r>
              <a:rPr lang="es-MX" sz="3000" dirty="0" smtClean="0">
                <a:latin typeface="Times New Roman" panose="02020603050405020304" pitchFamily="18" charset="0"/>
                <a:cs typeface="Times New Roman" panose="02020603050405020304" pitchFamily="18" charset="0"/>
              </a:rPr>
              <a:t> </a:t>
            </a:r>
            <a:r>
              <a:rPr lang="es-MX" sz="3000" dirty="0" err="1" smtClean="0">
                <a:latin typeface="Times New Roman" panose="02020603050405020304" pitchFamily="18" charset="0"/>
                <a:cs typeface="Times New Roman" panose="02020603050405020304" pitchFamily="18" charset="0"/>
              </a:rPr>
              <a:t>font</a:t>
            </a:r>
            <a:r>
              <a:rPr lang="es-MX" sz="3000"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p:txBody>
      </p:sp>
      <p:sp>
        <p:nvSpPr>
          <p:cNvPr id="33" name="CuadroTexto 32"/>
          <p:cNvSpPr txBox="1"/>
          <p:nvPr/>
        </p:nvSpPr>
        <p:spPr>
          <a:xfrm>
            <a:off x="14447877" y="30009573"/>
            <a:ext cx="707245" cy="630942"/>
          </a:xfrm>
          <a:prstGeom prst="rect">
            <a:avLst/>
          </a:prstGeom>
          <a:noFill/>
        </p:spPr>
        <p:txBody>
          <a:bodyPr wrap="none" rtlCol="0">
            <a:spAutoFit/>
          </a:bodyPr>
          <a:lstStyle/>
          <a:p>
            <a:pPr algn="l"/>
            <a:r>
              <a:rPr lang="es-AR" sz="3500" dirty="0" smtClean="0">
                <a:latin typeface="Times New Roman" panose="02020603050405020304" pitchFamily="18" charset="0"/>
                <a:cs typeface="Times New Roman" panose="02020603050405020304" pitchFamily="18" charset="0"/>
              </a:rPr>
              <a:t>(2)</a:t>
            </a:r>
            <a:endParaRPr lang="es-AR" sz="3500" dirty="0">
              <a:latin typeface="Times New Roman" panose="02020603050405020304" pitchFamily="18" charset="0"/>
              <a:cs typeface="Times New Roman" panose="02020603050405020304" pitchFamily="18" charset="0"/>
            </a:endParaRPr>
          </a:p>
        </p:txBody>
      </p:sp>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2855" y="17965532"/>
            <a:ext cx="9753600" cy="6667500"/>
          </a:xfrm>
          <a:prstGeom prst="rect">
            <a:avLst/>
          </a:prstGeom>
        </p:spPr>
      </p:pic>
      <p:sp>
        <p:nvSpPr>
          <p:cNvPr id="34" name="CuadroTexto 33"/>
          <p:cNvSpPr txBox="1"/>
          <p:nvPr/>
        </p:nvSpPr>
        <p:spPr>
          <a:xfrm>
            <a:off x="21079281" y="24779684"/>
            <a:ext cx="6488764" cy="553998"/>
          </a:xfrm>
          <a:prstGeom prst="rect">
            <a:avLst/>
          </a:prstGeom>
          <a:noFill/>
        </p:spPr>
        <p:txBody>
          <a:bodyPr wrap="none" rtlCol="0">
            <a:spAutoFit/>
          </a:bodyPr>
          <a:lstStyle/>
          <a:p>
            <a:pPr algn="l"/>
            <a:r>
              <a:rPr lang="es-MX" sz="3000" dirty="0" smtClean="0">
                <a:latin typeface="Times New Roman" panose="02020603050405020304" pitchFamily="18" charset="0"/>
                <a:cs typeface="Times New Roman" panose="02020603050405020304" pitchFamily="18" charset="0"/>
              </a:rPr>
              <a:t>Fig. </a:t>
            </a:r>
            <a:r>
              <a:rPr lang="es-MX" sz="3000" dirty="0" smtClean="0">
                <a:latin typeface="Times New Roman" panose="02020603050405020304" pitchFamily="18" charset="0"/>
                <a:cs typeface="Times New Roman" panose="02020603050405020304" pitchFamily="18" charset="0"/>
              </a:rPr>
              <a:t>3. </a:t>
            </a:r>
            <a:r>
              <a:rPr lang="es-MX" sz="3000" dirty="0" smtClean="0">
                <a:latin typeface="Times New Roman" panose="02020603050405020304" pitchFamily="18" charset="0"/>
                <a:cs typeface="Times New Roman" panose="02020603050405020304" pitchFamily="18" charset="0"/>
              </a:rPr>
              <a:t>Título de la figura (30 </a:t>
            </a:r>
            <a:r>
              <a:rPr lang="es-MX" sz="3000" dirty="0" err="1" smtClean="0">
                <a:latin typeface="Times New Roman" panose="02020603050405020304" pitchFamily="18" charset="0"/>
                <a:cs typeface="Times New Roman" panose="02020603050405020304" pitchFamily="18" charset="0"/>
              </a:rPr>
              <a:t>point</a:t>
            </a:r>
            <a:r>
              <a:rPr lang="es-MX" sz="3000" dirty="0" smtClean="0">
                <a:latin typeface="Times New Roman" panose="02020603050405020304" pitchFamily="18" charset="0"/>
                <a:cs typeface="Times New Roman" panose="02020603050405020304" pitchFamily="18" charset="0"/>
              </a:rPr>
              <a:t> Font)</a:t>
            </a:r>
            <a:endParaRPr lang="en-US" sz="3000" dirty="0" smtClean="0">
              <a:latin typeface="Times New Roman" panose="02020603050405020304" pitchFamily="18" charset="0"/>
              <a:cs typeface="Times New Roman" panose="02020603050405020304" pitchFamily="18" charset="0"/>
            </a:endParaRPr>
          </a:p>
        </p:txBody>
      </p:sp>
      <p:sp>
        <p:nvSpPr>
          <p:cNvPr id="37" name="CuadroTexto 36"/>
          <p:cNvSpPr txBox="1"/>
          <p:nvPr/>
        </p:nvSpPr>
        <p:spPr>
          <a:xfrm>
            <a:off x="12846009" y="40553934"/>
            <a:ext cx="9435596" cy="630942"/>
          </a:xfrm>
          <a:prstGeom prst="rect">
            <a:avLst/>
          </a:prstGeom>
          <a:noFill/>
        </p:spPr>
        <p:txBody>
          <a:bodyPr wrap="none" rtlCol="0">
            <a:spAutoFit/>
          </a:bodyPr>
          <a:lstStyle/>
          <a:p>
            <a:pPr algn="l"/>
            <a:r>
              <a:rPr lang="es-AR" sz="3500" dirty="0" smtClean="0">
                <a:solidFill>
                  <a:srgbClr val="F9B33B"/>
                </a:solidFill>
                <a:latin typeface="Times New Roman" panose="02020603050405020304" pitchFamily="18" charset="0"/>
                <a:cs typeface="Times New Roman" panose="02020603050405020304" pitchFamily="18" charset="0"/>
              </a:rPr>
              <a:t>email autor principal: </a:t>
            </a:r>
            <a:r>
              <a:rPr lang="es-AR" sz="3500" dirty="0" err="1" smtClean="0">
                <a:solidFill>
                  <a:srgbClr val="F9B33B"/>
                </a:solidFill>
                <a:latin typeface="Times New Roman" panose="02020603050405020304" pitchFamily="18" charset="0"/>
                <a:cs typeface="Times New Roman" panose="02020603050405020304" pitchFamily="18" charset="0"/>
              </a:rPr>
              <a:t>xxxx@xxx.xx</a:t>
            </a:r>
            <a:r>
              <a:rPr lang="es-AR" sz="3500" dirty="0" smtClean="0">
                <a:solidFill>
                  <a:srgbClr val="F9B33B"/>
                </a:solidFill>
                <a:latin typeface="Times New Roman" panose="02020603050405020304" pitchFamily="18" charset="0"/>
                <a:cs typeface="Times New Roman" panose="02020603050405020304" pitchFamily="18" charset="0"/>
              </a:rPr>
              <a:t> (35 point </a:t>
            </a:r>
            <a:r>
              <a:rPr lang="es-AR" sz="3500" dirty="0" err="1" smtClean="0">
                <a:solidFill>
                  <a:srgbClr val="F9B33B"/>
                </a:solidFill>
                <a:latin typeface="Times New Roman" panose="02020603050405020304" pitchFamily="18" charset="0"/>
                <a:cs typeface="Times New Roman" panose="02020603050405020304" pitchFamily="18" charset="0"/>
              </a:rPr>
              <a:t>font</a:t>
            </a:r>
            <a:r>
              <a:rPr lang="es-AR" sz="3500" dirty="0" smtClean="0">
                <a:solidFill>
                  <a:srgbClr val="F9B33B"/>
                </a:solidFill>
                <a:latin typeface="Times New Roman" panose="02020603050405020304" pitchFamily="18" charset="0"/>
                <a:cs typeface="Times New Roman" panose="02020603050405020304" pitchFamily="18" charset="0"/>
              </a:rPr>
              <a:t>)</a:t>
            </a:r>
            <a:endParaRPr lang="es-AR" sz="3500" dirty="0" smtClean="0">
              <a:solidFill>
                <a:srgbClr val="F9B33B"/>
              </a:solidFill>
              <a:latin typeface="Times New Roman" panose="02020603050405020304" pitchFamily="18" charset="0"/>
              <a:cs typeface="Times New Roman" panose="02020603050405020304" pitchFamily="18" charset="0"/>
            </a:endParaRPr>
          </a:p>
        </p:txBody>
      </p:sp>
      <p:pic>
        <p:nvPicPr>
          <p:cNvPr id="38" name="Imagen 37"/>
          <p:cNvPicPr>
            <a:picLocks noChangeAspect="1"/>
          </p:cNvPicPr>
          <p:nvPr/>
        </p:nvPicPr>
        <p:blipFill>
          <a:blip r:embed="rId8"/>
          <a:stretch>
            <a:fillRect/>
          </a:stretch>
        </p:blipFill>
        <p:spPr>
          <a:xfrm>
            <a:off x="27372189" y="39300408"/>
            <a:ext cx="1724266" cy="1800476"/>
          </a:xfrm>
          <a:prstGeom prst="rect">
            <a:avLst/>
          </a:prstGeom>
        </p:spPr>
      </p:pic>
    </p:spTree>
    <p:extLst>
      <p:ext uri="{BB962C8B-B14F-4D97-AF65-F5344CB8AC3E}">
        <p14:creationId xmlns:p14="http://schemas.microsoft.com/office/powerpoint/2010/main" val="44238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TotalTime>
  <Words>712</Words>
  <Application>Microsoft Office PowerPoint</Application>
  <PresentationFormat>Personalizado</PresentationFormat>
  <Paragraphs>58</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宋体</vt:lpstr>
      <vt:lpstr>Arial</vt:lpstr>
      <vt:lpstr>Calibri</vt:lpstr>
      <vt:lpstr>Calibri Light</vt:lpstr>
      <vt:lpstr>Cambria Math</vt:lpstr>
      <vt:lpstr>Times New Roman</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Muñoz</dc:creator>
  <cp:lastModifiedBy>digitalsn@gmail.com</cp:lastModifiedBy>
  <cp:revision>37</cp:revision>
  <dcterms:created xsi:type="dcterms:W3CDTF">2021-09-01T18:05:59Z</dcterms:created>
  <dcterms:modified xsi:type="dcterms:W3CDTF">2024-08-21T23:02:23Z</dcterms:modified>
</cp:coreProperties>
</file>